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11645" r:id="rId5"/>
    <p:sldId id="4227" r:id="rId6"/>
    <p:sldId id="1973" r:id="rId7"/>
    <p:sldId id="11642" r:id="rId8"/>
    <p:sldId id="1579" r:id="rId9"/>
    <p:sldId id="3340" r:id="rId10"/>
    <p:sldId id="11643" r:id="rId11"/>
    <p:sldId id="11644" r:id="rId12"/>
    <p:sldId id="11649" r:id="rId13"/>
    <p:sldId id="11648" r:id="rId14"/>
    <p:sldId id="11650" r:id="rId15"/>
    <p:sldId id="11652" r:id="rId16"/>
    <p:sldId id="11628" r:id="rId17"/>
    <p:sldId id="2076136261" r:id="rId18"/>
    <p:sldId id="4066" r:id="rId19"/>
    <p:sldId id="4067" r:id="rId20"/>
    <p:sldId id="4064" r:id="rId21"/>
    <p:sldId id="2076136262" r:id="rId22"/>
    <p:sldId id="2076136263" r:id="rId23"/>
    <p:sldId id="2076136265" r:id="rId24"/>
    <p:sldId id="2076136264" r:id="rId25"/>
    <p:sldId id="32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380"/>
    <a:srgbClr val="99486E"/>
    <a:srgbClr val="262626"/>
    <a:srgbClr val="CE6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84F35-689C-704A-848A-27BE86429572}" v="63" dt="2019-11-30T08:29:10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1502"/>
  </p:normalViewPr>
  <p:slideViewPr>
    <p:cSldViewPr snapToGrid="0" snapToObjects="1">
      <p:cViewPr varScale="1">
        <p:scale>
          <a:sx n="155" d="100"/>
          <a:sy n="155" d="100"/>
        </p:scale>
        <p:origin x="2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F4A4-4B74-E443-86B0-2C958AF67BB0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8FF2B-7105-A844-B5B7-DF67D36DA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11/30/19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01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59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11/30/19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94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66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845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66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66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11/30/19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66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66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81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11/30/19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843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11/30/19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02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C9DC-C0A3-4640-9A7A-3DC41095AE2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67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11/30/19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508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ED0A9-F8F8-423F-BAA5-03A410663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2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ED0A9-F8F8-423F-BAA5-03A410663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21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ED0A9-F8F8-423F-BAA5-03A410663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0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0F4BA-E1CB-49AF-8B6A-8F234D6C7EED}"/>
              </a:ext>
            </a:extLst>
          </p:cNvPr>
          <p:cNvSpPr/>
          <p:nvPr userDrawn="1"/>
        </p:nvSpPr>
        <p:spPr>
          <a:xfrm>
            <a:off x="0" y="0"/>
            <a:ext cx="12192000" cy="1236372"/>
          </a:xfrm>
          <a:prstGeom prst="rect">
            <a:avLst/>
          </a:prstGeom>
          <a:solidFill>
            <a:srgbClr val="A5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FD46A-8988-4D21-8511-7CA2ACC296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8" y="583004"/>
            <a:ext cx="668343" cy="4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5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 b="0">
                <a:effectLst/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7A55BD-E2F9-450A-9B08-68AFFEEB7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77600" cy="142808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92552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6106958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7E480-E6C0-4A8E-B159-7169BC7772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11277602" cy="5410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571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 noChangeAspect="1"/>
          </p:cNvSpPr>
          <p:nvPr>
            <p:ph sz="quarter" idx="10"/>
          </p:nvPr>
        </p:nvSpPr>
        <p:spPr>
          <a:xfrm>
            <a:off x="0" y="1"/>
            <a:ext cx="6098400" cy="6858000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3" name="TextBox 2"/>
          <p:cNvSpPr txBox="1">
            <a:spLocks noChangeAspect="1"/>
          </p:cNvSpPr>
          <p:nvPr userDrawn="1"/>
        </p:nvSpPr>
        <p:spPr>
          <a:xfrm>
            <a:off x="6115200" y="0"/>
            <a:ext cx="60768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57131" y="490254"/>
            <a:ext cx="5057070" cy="1434799"/>
          </a:xfrm>
        </p:spPr>
        <p:txBody>
          <a:bodyPr anchor="b" anchorCtr="0"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657130" y="2205318"/>
            <a:ext cx="1912356" cy="1032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657484" y="2588813"/>
            <a:ext cx="5056296" cy="389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 with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DC282F-1E23-444C-955D-CA1EF1441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9572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99-4A9F-47B0-85C2-F560EC0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6460-A907-4A2F-A565-A0ECA8805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sz="2000">
                <a:latin typeface="+mj-lt"/>
              </a:defRPr>
            </a:lvl1pPr>
            <a:lvl2pPr>
              <a:spcBef>
                <a:spcPts val="0"/>
              </a:spcBef>
              <a:defRPr sz="1800"/>
            </a:lvl2pPr>
            <a:lvl3pPr marL="0" indent="0"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Optional category [Level 1]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DE2C07-1F89-4D35-9AB9-88BD6DD33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34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Optional description or information [Level 3]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B053A1-2A91-40C5-BD82-0F365310F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Available soon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A3B0237-AB47-4824-A603-A9225401C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33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Later this year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000F6D-6C3C-414D-ADF4-BDC1A6BCD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Optional description or information [Level 3]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F7F621-4F17-4FC8-ABCE-6E43A36AC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95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15775041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6077301" y="0"/>
            <a:ext cx="6098400" cy="685958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501" y="0"/>
            <a:ext cx="60768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42432" y="490254"/>
            <a:ext cx="5057070" cy="1434799"/>
          </a:xfrm>
        </p:spPr>
        <p:txBody>
          <a:bodyPr anchor="b" anchorCtr="0"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42431" y="2205318"/>
            <a:ext cx="1912356" cy="1032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1"/>
          </p:nvPr>
        </p:nvSpPr>
        <p:spPr>
          <a:xfrm>
            <a:off x="542785" y="2588813"/>
            <a:ext cx="5056296" cy="389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76651" y="0"/>
            <a:ext cx="61153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38812" y="490254"/>
            <a:ext cx="5591175" cy="5993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>
            <a:spLocks noChangeAspect="1"/>
          </p:cNvSpPr>
          <p:nvPr userDrawn="1"/>
        </p:nvSpPr>
        <p:spPr>
          <a:xfrm>
            <a:off x="501" y="0"/>
            <a:ext cx="60768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42432" y="490254"/>
            <a:ext cx="5057070" cy="1434799"/>
          </a:xfrm>
        </p:spPr>
        <p:txBody>
          <a:bodyPr anchor="b" anchorCtr="0"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42431" y="2205318"/>
            <a:ext cx="1912356" cy="1032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1"/>
          </p:nvPr>
        </p:nvSpPr>
        <p:spPr>
          <a:xfrm>
            <a:off x="542785" y="2588813"/>
            <a:ext cx="5056296" cy="389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400" b="0" i="0">
                <a:latin typeface="Futura Book" charset="0"/>
                <a:ea typeface="Futura Book" charset="0"/>
                <a:cs typeface="Futura Book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41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64" r:id="rId3"/>
    <p:sldLayoutId id="2147483665" r:id="rId4"/>
    <p:sldLayoutId id="2147483663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69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 cap="all" normalizeH="0" baseline="0">
          <a:solidFill>
            <a:schemeClr val="accent1"/>
          </a:solidFill>
          <a:latin typeface="Futura" charset="0"/>
          <a:ea typeface="Futura" charset="0"/>
          <a:cs typeface="Futur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utura Medium" charset="0"/>
          <a:ea typeface="Futura Medium" charset="0"/>
          <a:cs typeface="Futura Medium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Futura Medium" charset="0"/>
          <a:ea typeface="Futura Medium" charset="0"/>
          <a:cs typeface="Futura Medium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Futura Medium" charset="0"/>
          <a:ea typeface="Futura Medium" charset="0"/>
          <a:cs typeface="Futura Medium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Futura Medium" charset="0"/>
          <a:cs typeface="Futura Medium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Futura Medium" charset="0"/>
          <a:cs typeface="Futura Mediu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n8d.at/stfbauer" TargetMode="External"/><Relationship Id="rId5" Type="http://schemas.openxmlformats.org/officeDocument/2006/relationships/hyperlink" Target="http://www.twitter.com/stfbauer" TargetMode="External"/><Relationship Id="rId4" Type="http://schemas.openxmlformats.org/officeDocument/2006/relationships/hyperlink" Target="http://www.n8d.at/blo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spfx/use-aadhttpclient-enterpriseapi" TargetMode="External"/><Relationship Id="rId2" Type="http://schemas.openxmlformats.org/officeDocument/2006/relationships/hyperlink" Target="Consume%20the%20Microsoft%20Graph%20in%20the%20SharePoint%20Framework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spfx/use-aadhttpclient-enterpriseapi" TargetMode="External"/><Relationship Id="rId2" Type="http://schemas.openxmlformats.org/officeDocument/2006/relationships/hyperlink" Target="Consume%20the%20Microsoft%20Graph%20in%20the%20SharePoint%20Framework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C0337-C1B5-9746-A6E7-0784B83A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557"/>
          </a:xfrm>
        </p:spPr>
        <p:txBody>
          <a:bodyPr/>
          <a:lstStyle/>
          <a:p>
            <a:pPr algn="r"/>
            <a:r>
              <a:rPr lang="en-US" b="0"/>
              <a:t>Using the SharePoint Framework (SPFx)</a:t>
            </a:r>
            <a:br>
              <a:rPr lang="en-US" b="0" dirty="0"/>
            </a:br>
            <a:r>
              <a:rPr lang="en-US" sz="3200" b="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en-US" sz="3200" b="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stefan</a:t>
            </a:r>
            <a:r>
              <a:rPr lang="en-US" sz="3200" b="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Bauer</a:t>
            </a:r>
            <a:endParaRPr lang="en-US" b="0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8931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5F1B137-6B19-4837-A595-960377DB6CFF}"/>
              </a:ext>
            </a:extLst>
          </p:cNvPr>
          <p:cNvGrpSpPr/>
          <p:nvPr/>
        </p:nvGrpSpPr>
        <p:grpSpPr>
          <a:xfrm>
            <a:off x="9552498" y="1671729"/>
            <a:ext cx="2175370" cy="3369137"/>
            <a:chOff x="6472580" y="1881887"/>
            <a:chExt cx="2568025" cy="3977267"/>
          </a:xfrm>
        </p:grpSpPr>
        <p:grpSp>
          <p:nvGrpSpPr>
            <p:cNvPr id="20" name="Developers group" descr="Code for Developers.">
              <a:extLst>
                <a:ext uri="{FF2B5EF4-FFF2-40B4-BE49-F238E27FC236}">
                  <a16:creationId xmlns:a16="http://schemas.microsoft.com/office/drawing/2014/main" id="{C4753218-51B6-4D00-93F1-65651FDE4661}"/>
                </a:ext>
              </a:extLst>
            </p:cNvPr>
            <p:cNvGrpSpPr/>
            <p:nvPr/>
          </p:nvGrpSpPr>
          <p:grpSpPr>
            <a:xfrm>
              <a:off x="6472580" y="1881887"/>
              <a:ext cx="2568025" cy="3977267"/>
              <a:chOff x="489277" y="1626801"/>
              <a:chExt cx="3383435" cy="477399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AE4162-73B8-476A-ADDD-B203950913DA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101600" dist="38100" dir="54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32DD5A-000F-49DE-B334-4C57DF0120F2}"/>
                  </a:ext>
                </a:extLst>
              </p:cNvPr>
              <p:cNvSpPr txBox="1"/>
              <p:nvPr/>
            </p:nvSpPr>
            <p:spPr>
              <a:xfrm>
                <a:off x="600043" y="1780150"/>
                <a:ext cx="3272669" cy="575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1A1A1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rPr>
                  <a:t>Teams Tabs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14D06C6-5876-4600-A700-A72A09ED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6268" y="2666258"/>
              <a:ext cx="2040649" cy="204293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EE137D-990C-422E-91CB-3F46068AD1A9}"/>
              </a:ext>
            </a:extLst>
          </p:cNvPr>
          <p:cNvGrpSpPr/>
          <p:nvPr/>
        </p:nvGrpSpPr>
        <p:grpSpPr>
          <a:xfrm>
            <a:off x="7267193" y="1670966"/>
            <a:ext cx="2175370" cy="3369137"/>
            <a:chOff x="3514860" y="1810510"/>
            <a:chExt cx="2568025" cy="3977267"/>
          </a:xfrm>
        </p:grpSpPr>
        <p:grpSp>
          <p:nvGrpSpPr>
            <p:cNvPr id="17" name="Developers group" descr="Code for Developers.">
              <a:extLst>
                <a:ext uri="{FF2B5EF4-FFF2-40B4-BE49-F238E27FC236}">
                  <a16:creationId xmlns:a16="http://schemas.microsoft.com/office/drawing/2014/main" id="{6A30ACBA-FD57-44CF-8A57-66CDA73A5BBB}"/>
                </a:ext>
              </a:extLst>
            </p:cNvPr>
            <p:cNvGrpSpPr/>
            <p:nvPr/>
          </p:nvGrpSpPr>
          <p:grpSpPr>
            <a:xfrm>
              <a:off x="3514860" y="1810510"/>
              <a:ext cx="2568025" cy="3977267"/>
              <a:chOff x="489277" y="1626801"/>
              <a:chExt cx="3383435" cy="477399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94AB59-43B6-4B7E-88AA-B8E2C1DE7E8C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101600" dist="38100" dir="54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4CDAE8-B55A-4AFB-B04C-720E114888A2}"/>
                  </a:ext>
                </a:extLst>
              </p:cNvPr>
              <p:cNvSpPr txBox="1"/>
              <p:nvPr/>
            </p:nvSpPr>
            <p:spPr>
              <a:xfrm>
                <a:off x="600043" y="1780150"/>
                <a:ext cx="3272669" cy="1549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1A1A1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rPr>
                  <a:t>App pages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502040204020203" pitchFamily="34" charset="0"/>
                </a:endParaRPr>
              </a:p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003A9D-CBA1-442E-A51D-37E13247E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0355" y="2666258"/>
              <a:ext cx="1841105" cy="2120348"/>
            </a:xfrm>
            <a:prstGeom prst="rect">
              <a:avLst/>
            </a:prstGeom>
          </p:spPr>
        </p:pic>
      </p:grpSp>
      <p:grpSp>
        <p:nvGrpSpPr>
          <p:cNvPr id="5" name="Developers group" descr="Code for Developers.">
            <a:extLst>
              <a:ext uri="{FF2B5EF4-FFF2-40B4-BE49-F238E27FC236}">
                <a16:creationId xmlns:a16="http://schemas.microsoft.com/office/drawing/2014/main" id="{72450DD7-EB9F-4043-B8F4-984AD50D5963}"/>
              </a:ext>
            </a:extLst>
          </p:cNvPr>
          <p:cNvGrpSpPr/>
          <p:nvPr/>
        </p:nvGrpSpPr>
        <p:grpSpPr>
          <a:xfrm>
            <a:off x="210657" y="1670966"/>
            <a:ext cx="2175370" cy="3369137"/>
            <a:chOff x="489277" y="1626801"/>
            <a:chExt cx="3383435" cy="47739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D31691-2412-465C-AB99-56C8BB6F71B3}"/>
                </a:ext>
              </a:extLst>
            </p:cNvPr>
            <p:cNvSpPr/>
            <p:nvPr/>
          </p:nvSpPr>
          <p:spPr>
            <a:xfrm>
              <a:off x="489277" y="1626801"/>
              <a:ext cx="3383435" cy="477399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101600" dist="38100" dir="5400000" algn="ctr" rotWithShape="0">
                <a:srgbClr val="000000">
                  <a:alpha val="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F3A04-29B6-47A4-B5CC-9EEF2D7F17B8}"/>
                </a:ext>
              </a:extLst>
            </p:cNvPr>
            <p:cNvSpPr txBox="1"/>
            <p:nvPr/>
          </p:nvSpPr>
          <p:spPr>
            <a:xfrm>
              <a:off x="600043" y="1780150"/>
              <a:ext cx="3272669" cy="154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Classic Pages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endParaRPr>
            </a:p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endParaRPr>
            </a:p>
          </p:txBody>
        </p:sp>
      </p:grpSp>
      <p:grpSp>
        <p:nvGrpSpPr>
          <p:cNvPr id="26" name="Developers group" descr="Code for Developers.">
            <a:extLst>
              <a:ext uri="{FF2B5EF4-FFF2-40B4-BE49-F238E27FC236}">
                <a16:creationId xmlns:a16="http://schemas.microsoft.com/office/drawing/2014/main" id="{9FFAAB3A-F094-4868-8837-9AD725326A38}"/>
              </a:ext>
            </a:extLst>
          </p:cNvPr>
          <p:cNvGrpSpPr/>
          <p:nvPr/>
        </p:nvGrpSpPr>
        <p:grpSpPr>
          <a:xfrm>
            <a:off x="4935619" y="1670966"/>
            <a:ext cx="2175370" cy="3369137"/>
            <a:chOff x="489277" y="1626801"/>
            <a:chExt cx="3383435" cy="47739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70B366-4F86-4FA0-B554-C02FCC523BE8}"/>
                </a:ext>
              </a:extLst>
            </p:cNvPr>
            <p:cNvSpPr/>
            <p:nvPr/>
          </p:nvSpPr>
          <p:spPr>
            <a:xfrm>
              <a:off x="489277" y="1626801"/>
              <a:ext cx="3383435" cy="477399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101600" dist="38100" dir="5400000" algn="ctr" rotWithShape="0">
                <a:srgbClr val="000000">
                  <a:alpha val="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768484-C2E6-4B75-A540-D410BD94FC2D}"/>
                </a:ext>
              </a:extLst>
            </p:cNvPr>
            <p:cNvSpPr txBox="1"/>
            <p:nvPr/>
          </p:nvSpPr>
          <p:spPr>
            <a:xfrm>
              <a:off x="600043" y="1780151"/>
              <a:ext cx="3272669" cy="100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Lists and Libraries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endParaRP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C7985CD3-C17E-44AE-A5AF-A49C8387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9" y="224374"/>
            <a:ext cx="11334431" cy="757914"/>
          </a:xfrm>
        </p:spPr>
        <p:txBody>
          <a:bodyPr/>
          <a:lstStyle/>
          <a:p>
            <a:r>
              <a:rPr lang="en-US" dirty="0">
                <a:solidFill>
                  <a:srgbClr val="026380"/>
                </a:solidFill>
              </a:rPr>
              <a:t>SPFx Hosted Scenarios</a:t>
            </a:r>
          </a:p>
        </p:txBody>
      </p:sp>
      <p:grpSp>
        <p:nvGrpSpPr>
          <p:cNvPr id="33" name="Developers group" descr="Code for Developers.">
            <a:extLst>
              <a:ext uri="{FF2B5EF4-FFF2-40B4-BE49-F238E27FC236}">
                <a16:creationId xmlns:a16="http://schemas.microsoft.com/office/drawing/2014/main" id="{B36993BB-0E96-407D-AEEA-757C873E98BE}"/>
              </a:ext>
            </a:extLst>
          </p:cNvPr>
          <p:cNvGrpSpPr/>
          <p:nvPr/>
        </p:nvGrpSpPr>
        <p:grpSpPr>
          <a:xfrm>
            <a:off x="2604045" y="1670966"/>
            <a:ext cx="2175370" cy="3369137"/>
            <a:chOff x="489277" y="1626801"/>
            <a:chExt cx="3383435" cy="47739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86E00C-23A8-47B6-99B5-B0AD9CDA1B4C}"/>
                </a:ext>
              </a:extLst>
            </p:cNvPr>
            <p:cNvSpPr/>
            <p:nvPr/>
          </p:nvSpPr>
          <p:spPr>
            <a:xfrm>
              <a:off x="489277" y="1626801"/>
              <a:ext cx="3383435" cy="477399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101600" dist="38100" dir="5400000" algn="ctr" rotWithShape="0">
                <a:srgbClr val="000000">
                  <a:alpha val="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DB7E2F-BB57-4B98-BF46-B8D9CEB11546}"/>
                </a:ext>
              </a:extLst>
            </p:cNvPr>
            <p:cNvSpPr txBox="1"/>
            <p:nvPr/>
          </p:nvSpPr>
          <p:spPr>
            <a:xfrm>
              <a:off x="600043" y="1780150"/>
              <a:ext cx="3272669" cy="154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A1A1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Modern Pages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endParaRPr>
            </a:p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B7470A-A1FF-4032-AD16-6BD044226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65" y="2250605"/>
            <a:ext cx="2100328" cy="1344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2962FA-05C7-43D4-AA0C-46470DB0A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74" y="2193747"/>
            <a:ext cx="2021767" cy="1293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8FC163-F6F3-41C7-B7A4-B6C02DEC2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432" y="2433641"/>
            <a:ext cx="2004513" cy="1282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0C0672-571A-4B11-A759-46A803284E09}"/>
              </a:ext>
            </a:extLst>
          </p:cNvPr>
          <p:cNvSpPr txBox="1"/>
          <p:nvPr/>
        </p:nvSpPr>
        <p:spPr>
          <a:xfrm>
            <a:off x="210657" y="4506047"/>
            <a:ext cx="1909935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 Parts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540AF2-2269-4D13-B4CB-6F1860A6AEA8}"/>
              </a:ext>
            </a:extLst>
          </p:cNvPr>
          <p:cNvSpPr txBox="1"/>
          <p:nvPr/>
        </p:nvSpPr>
        <p:spPr>
          <a:xfrm>
            <a:off x="2604044" y="4174456"/>
            <a:ext cx="1434555" cy="52927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Extensions</a:t>
            </a: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5FCAEE-D584-45B3-8A7A-6935110F5264}"/>
              </a:ext>
            </a:extLst>
          </p:cNvPr>
          <p:cNvSpPr txBox="1"/>
          <p:nvPr/>
        </p:nvSpPr>
        <p:spPr>
          <a:xfrm>
            <a:off x="2604045" y="4506046"/>
            <a:ext cx="1821321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 Parts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92BD16-48E3-4931-9C98-4ADC826A8824}"/>
              </a:ext>
            </a:extLst>
          </p:cNvPr>
          <p:cNvSpPr txBox="1"/>
          <p:nvPr/>
        </p:nvSpPr>
        <p:spPr>
          <a:xfrm>
            <a:off x="7295838" y="4506045"/>
            <a:ext cx="1909935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 Parts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2CE5FD-1A4D-4D6E-9215-E5857BC0200F}"/>
              </a:ext>
            </a:extLst>
          </p:cNvPr>
          <p:cNvSpPr txBox="1"/>
          <p:nvPr/>
        </p:nvSpPr>
        <p:spPr>
          <a:xfrm>
            <a:off x="9623714" y="4506045"/>
            <a:ext cx="1909935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 Parts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D077F9-5E72-456D-B152-D19AF6D7E5B5}"/>
              </a:ext>
            </a:extLst>
          </p:cNvPr>
          <p:cNvSpPr txBox="1"/>
          <p:nvPr/>
        </p:nvSpPr>
        <p:spPr>
          <a:xfrm>
            <a:off x="4865850" y="4174456"/>
            <a:ext cx="1406924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Extensions</a:t>
            </a: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351710-980D-421A-8B20-506B2289E58F}"/>
              </a:ext>
            </a:extLst>
          </p:cNvPr>
          <p:cNvSpPr txBox="1"/>
          <p:nvPr/>
        </p:nvSpPr>
        <p:spPr>
          <a:xfrm>
            <a:off x="7267193" y="4171758"/>
            <a:ext cx="1406924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Extensions</a:t>
            </a: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2427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2ABF2-5961-EE41-B2E0-BB4D1C87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501"/>
            <a:ext cx="10515600" cy="1325563"/>
          </a:xfrm>
        </p:spPr>
        <p:txBody>
          <a:bodyPr/>
          <a:lstStyle/>
          <a:p>
            <a:pPr algn="ctr"/>
            <a:r>
              <a:rPr lang="en-US" sz="7200" dirty="0" err="1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7781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0B6F-0AEC-4AF0-9C44-831382C0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23" y="474644"/>
            <a:ext cx="10515600" cy="1325563"/>
          </a:xfrm>
        </p:spPr>
        <p:txBody>
          <a:bodyPr/>
          <a:lstStyle/>
          <a:p>
            <a:r>
              <a:rPr lang="en-US" dirty="0"/>
              <a:t>SharePoint Framework Evolves Constantly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F70AE0-5EF9-9E49-892B-DB1984C409C2}"/>
              </a:ext>
            </a:extLst>
          </p:cNvPr>
          <p:cNvGrpSpPr/>
          <p:nvPr/>
        </p:nvGrpSpPr>
        <p:grpSpPr>
          <a:xfrm>
            <a:off x="351790" y="2384009"/>
            <a:ext cx="11367197" cy="3157140"/>
            <a:chOff x="351790" y="1595115"/>
            <a:chExt cx="11367197" cy="31571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4FABA4-F5AF-4AAB-A732-E631B582CBDB}"/>
                </a:ext>
              </a:extLst>
            </p:cNvPr>
            <p:cNvGrpSpPr/>
            <p:nvPr/>
          </p:nvGrpSpPr>
          <p:grpSpPr>
            <a:xfrm>
              <a:off x="351790" y="1600200"/>
              <a:ext cx="2135095" cy="618564"/>
              <a:chOff x="3101789" y="1900519"/>
              <a:chExt cx="2841811" cy="6185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96890B-1E7F-4729-B38D-49792609486D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D622D6-7595-4152-BCBF-95D93AD7FB25}"/>
                  </a:ext>
                </a:extLst>
              </p:cNvPr>
              <p:cNvSpPr/>
              <p:nvPr/>
            </p:nvSpPr>
            <p:spPr bwMode="auto">
              <a:xfrm>
                <a:off x="3218330" y="1900519"/>
                <a:ext cx="2725270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Web Parts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7F9CC1-6D75-4331-9CF5-EFD08CFC903E}"/>
                </a:ext>
              </a:extLst>
            </p:cNvPr>
            <p:cNvGrpSpPr/>
            <p:nvPr/>
          </p:nvGrpSpPr>
          <p:grpSpPr>
            <a:xfrm>
              <a:off x="2690522" y="1600200"/>
              <a:ext cx="2135095" cy="618564"/>
              <a:chOff x="3101789" y="1900519"/>
              <a:chExt cx="2841810" cy="61856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FCCB66-5464-46F1-BCC5-3FD318F0489C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D7B3A74-72D6-43B2-969C-39FF72D74A9A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Extensions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427DB66-C5F9-49F5-B5BA-2EDAE341F325}"/>
                </a:ext>
              </a:extLst>
            </p:cNvPr>
            <p:cNvGrpSpPr/>
            <p:nvPr/>
          </p:nvGrpSpPr>
          <p:grpSpPr>
            <a:xfrm>
              <a:off x="351791" y="2444697"/>
              <a:ext cx="2135095" cy="618564"/>
              <a:chOff x="3101789" y="1900519"/>
              <a:chExt cx="2841810" cy="61856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915C03-8921-4ED7-A061-02564534993B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692C09D-2EF6-436E-A8A5-EDBD788632DA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Dialog Framework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A0980F-6AC8-498A-A2E0-1DEA4F14741B}"/>
                </a:ext>
              </a:extLst>
            </p:cNvPr>
            <p:cNvGrpSpPr/>
            <p:nvPr/>
          </p:nvGrpSpPr>
          <p:grpSpPr>
            <a:xfrm>
              <a:off x="2690522" y="2444697"/>
              <a:ext cx="2135095" cy="618564"/>
              <a:chOff x="3101789" y="1900519"/>
              <a:chExt cx="2841810" cy="61856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B86065-BC8F-4B0E-8CD8-51615AC3158D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2384FED-DC2C-478E-976D-BC788FE1F34B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Tenant scope deployment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63AC1A4-F793-4E6D-A83F-74318610F929}"/>
                </a:ext>
              </a:extLst>
            </p:cNvPr>
            <p:cNvGrpSpPr/>
            <p:nvPr/>
          </p:nvGrpSpPr>
          <p:grpSpPr>
            <a:xfrm>
              <a:off x="351791" y="3289194"/>
              <a:ext cx="2135095" cy="618564"/>
              <a:chOff x="3101789" y="1900519"/>
              <a:chExt cx="2841810" cy="61856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37B2B6D-BAC4-466B-B307-8CD400480738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0462AA-0743-47E9-8F21-4EBCCDB280C6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ALM APIs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2E5079D-9BAB-4480-8F35-D500E11F519F}"/>
                </a:ext>
              </a:extLst>
            </p:cNvPr>
            <p:cNvGrpSpPr/>
            <p:nvPr/>
          </p:nvGrpSpPr>
          <p:grpSpPr>
            <a:xfrm>
              <a:off x="2690522" y="3289194"/>
              <a:ext cx="2135095" cy="618564"/>
              <a:chOff x="3101789" y="1900519"/>
              <a:chExt cx="2841810" cy="61856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D3DFC47-C79F-4F38-834E-BF524945BCBF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BEB5077-E11A-4CBC-95E4-5F1C53F32BE6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Site collection app catalog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7FD00F7-FD64-4F01-B90A-09DD6DC84AFD}"/>
                </a:ext>
              </a:extLst>
            </p:cNvPr>
            <p:cNvGrpSpPr/>
            <p:nvPr/>
          </p:nvGrpSpPr>
          <p:grpSpPr>
            <a:xfrm>
              <a:off x="351791" y="4133691"/>
              <a:ext cx="2135095" cy="618564"/>
              <a:chOff x="3101789" y="1900519"/>
              <a:chExt cx="2841810" cy="6185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BCF9D9-9F4F-4583-9AC4-398EE07F50C7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06AEB91-F333-4AEB-95C6-B0601158266B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Office 365 CDN and automatic hosting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A3A449-E462-4A09-9FA6-B8C4EAA10060}"/>
                </a:ext>
              </a:extLst>
            </p:cNvPr>
            <p:cNvGrpSpPr/>
            <p:nvPr/>
          </p:nvGrpSpPr>
          <p:grpSpPr>
            <a:xfrm>
              <a:off x="2690522" y="4133691"/>
              <a:ext cx="2135095" cy="618564"/>
              <a:chOff x="3101789" y="1900519"/>
              <a:chExt cx="2841810" cy="61856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318892-271E-4080-870F-7D58BA3CBDF4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2E561C6-0B48-4693-BC3F-93C775C7640C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Tenant Wide Deployment of extensions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3DBF452-32FF-440A-B182-BA5824752EDE}"/>
                </a:ext>
              </a:extLst>
            </p:cNvPr>
            <p:cNvGrpSpPr/>
            <p:nvPr/>
          </p:nvGrpSpPr>
          <p:grpSpPr>
            <a:xfrm>
              <a:off x="7276966" y="3291519"/>
              <a:ext cx="2135095" cy="618564"/>
              <a:chOff x="3101789" y="1900519"/>
              <a:chExt cx="2841810" cy="61856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76FF657-CE6B-45B8-9864-F4382C39408F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CB1ADF9-3872-4E06-AF67-3B855A1AFE50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Security call 3</a:t>
                </a:r>
                <a:r>
                  <a:rPr kumimoji="0" lang="en-US" sz="1400" b="0" i="0" u="none" strike="noStrike" kern="1200" cap="none" spc="0" normalizeH="0" baseline="3000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rd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party APIs secured with Azure AD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E676007-BBE4-4DB5-9667-BFDA1C0AAD60}"/>
                </a:ext>
              </a:extLst>
            </p:cNvPr>
            <p:cNvGrpSpPr/>
            <p:nvPr/>
          </p:nvGrpSpPr>
          <p:grpSpPr>
            <a:xfrm>
              <a:off x="9576321" y="3284109"/>
              <a:ext cx="2135095" cy="618564"/>
              <a:chOff x="3101789" y="1900519"/>
              <a:chExt cx="2841810" cy="61856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5767F29-1093-4FF7-BFF8-88D2B9393E14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EC1CDFB-D4A5-4B58-B993-90EB234379A3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Native Graph API support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C0218E-3A81-4648-AD29-2D593410D191}"/>
                </a:ext>
              </a:extLst>
            </p:cNvPr>
            <p:cNvGrpSpPr/>
            <p:nvPr/>
          </p:nvGrpSpPr>
          <p:grpSpPr>
            <a:xfrm>
              <a:off x="4985474" y="1600200"/>
              <a:ext cx="2135095" cy="618564"/>
              <a:chOff x="3101789" y="1900519"/>
              <a:chExt cx="2841810" cy="61856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1BD19C-1525-45CD-B186-4C02264E8583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5FB5DDC-5BB0-41EC-9090-F9C682BC5311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Dynamic Data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AE37F4A-011A-47FF-909C-0C581F39D067}"/>
                </a:ext>
              </a:extLst>
            </p:cNvPr>
            <p:cNvGrpSpPr/>
            <p:nvPr/>
          </p:nvGrpSpPr>
          <p:grpSpPr>
            <a:xfrm>
              <a:off x="5000901" y="2444697"/>
              <a:ext cx="2135095" cy="618564"/>
              <a:chOff x="3101789" y="1900519"/>
              <a:chExt cx="2841810" cy="61856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B851D82-92FB-4A75-81A9-F263AE2A0642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FED40E2-1B06-4553-8E0A-2F8CCAC1830B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SharePoint 2019 support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BEF895-3CF3-4EF6-9E3C-A9C3FABBFE11}"/>
                </a:ext>
              </a:extLst>
            </p:cNvPr>
            <p:cNvGrpSpPr/>
            <p:nvPr/>
          </p:nvGrpSpPr>
          <p:grpSpPr>
            <a:xfrm>
              <a:off x="5005339" y="3289193"/>
              <a:ext cx="2170603" cy="724611"/>
              <a:chOff x="3101789" y="1900519"/>
              <a:chExt cx="2841810" cy="61856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0555A8A-8E59-403E-B7E6-FA5BE852D04F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8FADB08-089F-4877-A651-30B2E00F7566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Support for Teams tabs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17AF8ED-98FA-4BF6-8FBA-348701AAB1AB}"/>
                </a:ext>
              </a:extLst>
            </p:cNvPr>
            <p:cNvGrpSpPr/>
            <p:nvPr/>
          </p:nvGrpSpPr>
          <p:grpSpPr>
            <a:xfrm>
              <a:off x="9583899" y="1600200"/>
              <a:ext cx="2135088" cy="618564"/>
              <a:chOff x="3101789" y="1900519"/>
              <a:chExt cx="2841810" cy="61856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A09B598-0CED-4767-9AE5-9A572ED4C7AB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130E8C2-EBF6-4913-81E5-0D17770F5A08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Support for section background styling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A64155-06EF-459C-9AB9-EE6D0960580A}"/>
                </a:ext>
              </a:extLst>
            </p:cNvPr>
            <p:cNvGrpSpPr/>
            <p:nvPr/>
          </p:nvGrpSpPr>
          <p:grpSpPr>
            <a:xfrm>
              <a:off x="9582929" y="2439612"/>
              <a:ext cx="2135088" cy="618564"/>
              <a:chOff x="3101789" y="1900519"/>
              <a:chExt cx="2841810" cy="61856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C5A6412-0589-4FB0-AD44-7AE4537449C2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5A0B1A3-43F5-4E74-BE8C-462191B8D938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App Pages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643B69B-21F9-45E8-A8A2-2C7E8CCA4EA0}"/>
                </a:ext>
              </a:extLst>
            </p:cNvPr>
            <p:cNvGrpSpPr/>
            <p:nvPr/>
          </p:nvGrpSpPr>
          <p:grpSpPr>
            <a:xfrm>
              <a:off x="7276973" y="1595115"/>
              <a:ext cx="2135088" cy="618564"/>
              <a:chOff x="3101789" y="1900519"/>
              <a:chExt cx="2841810" cy="618564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56C7B19-5B56-4F30-8F55-442DEE0B945A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2E462E7-D2D3-44E2-A3E9-FBB07F842058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Domain Isolated Web Parts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1EE3A39-A5DA-41C9-9CBA-9C2529CE1FE1}"/>
                </a:ext>
              </a:extLst>
            </p:cNvPr>
            <p:cNvGrpSpPr/>
            <p:nvPr/>
          </p:nvGrpSpPr>
          <p:grpSpPr>
            <a:xfrm>
              <a:off x="7276973" y="2439612"/>
              <a:ext cx="2135088" cy="618564"/>
              <a:chOff x="3101789" y="1900519"/>
              <a:chExt cx="2841810" cy="61856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A9F14C3-B5D3-4497-9F50-9E97BECE67F0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7F87379-E5E7-40C2-90B9-3A12F777E374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Support for TypeScript 2.7, 2.9 and 3.x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2997717-B464-4166-9DBD-1BA1D417D56F}"/>
                </a:ext>
              </a:extLst>
            </p:cNvPr>
            <p:cNvGrpSpPr/>
            <p:nvPr/>
          </p:nvGrpSpPr>
          <p:grpSpPr>
            <a:xfrm>
              <a:off x="5000901" y="4128129"/>
              <a:ext cx="2135088" cy="618564"/>
              <a:chOff x="3101789" y="1900519"/>
              <a:chExt cx="2841810" cy="61856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4736B65-B4CC-4CC9-BA8B-E8BB63FAED46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7480D32-FA48-4854-9E0D-60029E3662A8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Library Components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02C64B8-48F8-4773-BD5D-C95408853454}"/>
                </a:ext>
              </a:extLst>
            </p:cNvPr>
            <p:cNvGrpSpPr/>
            <p:nvPr/>
          </p:nvGrpSpPr>
          <p:grpSpPr>
            <a:xfrm>
              <a:off x="7267956" y="4131362"/>
              <a:ext cx="2135088" cy="618564"/>
              <a:chOff x="3101789" y="1900519"/>
              <a:chExt cx="2841810" cy="618564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180ED94-A397-49DC-B384-038ED0EC3B49}"/>
                  </a:ext>
                </a:extLst>
              </p:cNvPr>
              <p:cNvSpPr/>
              <p:nvPr/>
            </p:nvSpPr>
            <p:spPr bwMode="auto">
              <a:xfrm>
                <a:off x="3101789" y="1900519"/>
                <a:ext cx="116540" cy="6185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234C7BF-349D-47A2-8A4C-00138DD5D2EC}"/>
                  </a:ext>
                </a:extLst>
              </p:cNvPr>
              <p:cNvSpPr/>
              <p:nvPr/>
            </p:nvSpPr>
            <p:spPr bwMode="auto">
              <a:xfrm>
                <a:off x="3218328" y="1900519"/>
                <a:ext cx="2725271" cy="618564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Support for Teams Provider Hosted Solutions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4374221"/>
      </p:ext>
    </p:extLst>
  </p:cSld>
  <p:clrMapOvr>
    <a:masterClrMapping/>
  </p:clrMapOvr>
  <p:transition>
    <p:fade/>
  </p:transition>
  <p:extLst mod="1">
    <p:ext uri="{6950BFC3-D8DA-4A85-94F7-54DA5524770B}">
      <p188:commentRel xmlns:p188="http://schemas.microsoft.com/office/powerpoint/2018/8/main" xmlns:p14="http://schemas.microsoft.com/office/powerpoint/2010/main" xmlns:a16="http://schemas.microsoft.com/office/drawing/2014/main" xmlns="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865" y="973"/>
            <a:ext cx="6543285" cy="6856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82" y="457622"/>
            <a:ext cx="11195620" cy="387798"/>
          </a:xfrm>
        </p:spPr>
        <p:txBody>
          <a:bodyPr/>
          <a:lstStyle/>
          <a:p>
            <a:r>
              <a:rPr lang="en-US" sz="2800"/>
              <a:t>The Road Ahead – SPFx 1.10 Release 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10382" y="1188281"/>
            <a:ext cx="5429186" cy="5406913"/>
          </a:xfrm>
        </p:spPr>
        <p:txBody>
          <a:bodyPr vert="horz" wrap="square" lIns="143407" tIns="143407" rIns="143407" bIns="143407" rtlCol="0">
            <a:spAutoFit/>
          </a:bodyPr>
          <a:lstStyle/>
          <a:p>
            <a:pPr marL="559619" lvl="1" indent="-336145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dirty="0"/>
              <a:t>Extensions: Pre-allocated placeholders </a:t>
            </a:r>
          </a:p>
          <a:p>
            <a:pPr marL="559619" lvl="1" indent="-336145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dirty="0"/>
              <a:t>SPFx for Teams –personal apps support</a:t>
            </a:r>
          </a:p>
          <a:p>
            <a:pPr marL="559619" lvl="1" indent="-336145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dirty="0"/>
              <a:t>SPFx for Teams – support for mobile app</a:t>
            </a:r>
          </a:p>
          <a:p>
            <a:pPr marL="559619" lvl="1" indent="-336145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dirty="0"/>
              <a:t>List notification API moved to GA</a:t>
            </a:r>
          </a:p>
          <a:p>
            <a:pPr marL="559619" lvl="1" indent="-336145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Developer Preview</a:t>
            </a:r>
          </a:p>
          <a:p>
            <a:pPr marL="559619" lvl="1" indent="-336145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New extension: Query Modification</a:t>
            </a:r>
          </a:p>
          <a:p>
            <a:pPr marL="559619" lvl="1" indent="-336145">
              <a:spcAft>
                <a:spcPts val="588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59619" lvl="1" indent="-336145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SPFx</a:t>
            </a:r>
            <a:r>
              <a:rPr lang="en-US" sz="1800" dirty="0"/>
              <a:t> for Office – support for Office add-ins (starts with OWA)</a:t>
            </a:r>
          </a:p>
          <a:p>
            <a:pPr marL="223474" lvl="1">
              <a:spcAft>
                <a:spcPts val="588"/>
              </a:spcAft>
            </a:pPr>
            <a:endParaRPr lang="en-US" dirty="0"/>
          </a:p>
        </p:txBody>
      </p:sp>
      <p:pic>
        <p:nvPicPr>
          <p:cNvPr id="11" name="Picture 10" descr="Country Road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98" y="2791480"/>
            <a:ext cx="5940328" cy="414396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24E88FB-16CB-463D-A25D-1E3FD7FE5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76" t="22910" r="30433" b="20656"/>
          <a:stretch/>
        </p:blipFill>
        <p:spPr>
          <a:xfrm>
            <a:off x="9799174" y="5028928"/>
            <a:ext cx="1192025" cy="16292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4D7351-7575-4C14-8D62-0D4C52EE3E93}"/>
              </a:ext>
            </a:extLst>
          </p:cNvPr>
          <p:cNvSpPr/>
          <p:nvPr/>
        </p:nvSpPr>
        <p:spPr>
          <a:xfrm rot="445813">
            <a:off x="9790663" y="204274"/>
            <a:ext cx="2369937" cy="59990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ETA CY 2019</a:t>
            </a:r>
          </a:p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(subject to change)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57A97-CA46-4184-A189-E1FC1BF5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997" y="2163168"/>
            <a:ext cx="1299652" cy="12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4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165504"/>
            <a:ext cx="10515600" cy="1325563"/>
          </a:xfrm>
        </p:spPr>
        <p:txBody>
          <a:bodyPr/>
          <a:lstStyle/>
          <a:p>
            <a:r>
              <a:rPr lang="en-US" dirty="0"/>
              <a:t>1.10 Feature Set Recap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353671"/>
            <a:ext cx="11277600" cy="5717244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Pre-allocated placeholders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Supported for both top and bottom placeholders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UI"/>
              </a:rPr>
              <a:t>Doesn’t add additional delay in loading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Supported in existing extensions: manifest update is the only required change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2000" b="1" dirty="0">
                <a:latin typeface="Segoe UI"/>
              </a:rPr>
              <a:t>SPFx for Teams –personal apps support</a:t>
            </a:r>
          </a:p>
          <a:p>
            <a:pPr marL="224097" lvl="1">
              <a:spcBef>
                <a:spcPts val="0"/>
              </a:spcBef>
              <a:spcAft>
                <a:spcPts val="1274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Segoe UI"/>
              </a:rPr>
              <a:t>Supports all the SPFx capabilities: context information, access to Graph and other Web APIs, etc.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UI"/>
              </a:rPr>
              <a:t>No configuration support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UI"/>
              </a:rPr>
              <a:t>Same “sync to Teams” experience via SharePoint App Catalog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UI"/>
              </a:rPr>
              <a:t>Supports admin management via app policies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2000" b="1" dirty="0">
                <a:latin typeface="Segoe UI"/>
              </a:rPr>
              <a:t>SPFx for Teams – support for mobile app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UI"/>
              </a:rPr>
              <a:t>SPFx based tabs supported in the native mobile app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UI"/>
              </a:rPr>
              <a:t>Both for personal apps and channel tabs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UI"/>
              </a:rPr>
              <a:t>Available with the November release of Teams Mobile app</a:t>
            </a:r>
          </a:p>
          <a:p>
            <a:pPr marL="224097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63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9102" y="4877620"/>
            <a:ext cx="11333799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866" y="183024"/>
            <a:ext cx="11333142" cy="758717"/>
          </a:xfrm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4447150" y="4903415"/>
            <a:ext cx="3334991" cy="486325"/>
          </a:xfrm>
          <a:prstGeom prst="rect">
            <a:avLst/>
          </a:prstGeom>
        </p:spPr>
        <p:txBody>
          <a:bodyPr vert="horz" wrap="square" lIns="146222" tIns="91388" rIns="146222" bIns="91388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l" defTabSz="8957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-147" normalizeH="0" baseline="0" noProof="0">
              <a:ln w="3175"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9102" y="1184224"/>
            <a:ext cx="11333797" cy="4566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2" rIns="182776" bIns="1462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Extend SharePoint + Graph + Teams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2565" y="1180388"/>
            <a:ext cx="11340334" cy="35862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389E142D-73C0-4140-9968-A65840D75783}"/>
              </a:ext>
            </a:extLst>
          </p:cNvPr>
          <p:cNvSpPr/>
          <p:nvPr/>
        </p:nvSpPr>
        <p:spPr>
          <a:xfrm>
            <a:off x="8063449" y="5492743"/>
            <a:ext cx="3699450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BA9519C-C432-45B9-AC3B-DE2D7B4B8A58}"/>
              </a:ext>
            </a:extLst>
          </p:cNvPr>
          <p:cNvSpPr txBox="1"/>
          <p:nvPr/>
        </p:nvSpPr>
        <p:spPr>
          <a:xfrm>
            <a:off x="8063449" y="5586815"/>
            <a:ext cx="369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LOB Systems &amp; Cloud Services</a:t>
            </a: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31F907C8-2E78-410B-AFBF-72A2D14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2" t="85373" r="9366" b="-1"/>
          <a:stretch/>
        </p:blipFill>
        <p:spPr>
          <a:xfrm>
            <a:off x="8987650" y="5027530"/>
            <a:ext cx="2770045" cy="3267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AC71DD-44EB-40A2-856C-4DF100645BE4}"/>
              </a:ext>
            </a:extLst>
          </p:cNvPr>
          <p:cNvGrpSpPr/>
          <p:nvPr/>
        </p:nvGrpSpPr>
        <p:grpSpPr>
          <a:xfrm>
            <a:off x="542450" y="1838961"/>
            <a:ext cx="1501150" cy="2770270"/>
            <a:chOff x="541661" y="1838735"/>
            <a:chExt cx="1501363" cy="277066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452432-851B-4EE4-AF02-623DB3F1E8F7}"/>
                </a:ext>
              </a:extLst>
            </p:cNvPr>
            <p:cNvSpPr txBox="1"/>
            <p:nvPr/>
          </p:nvSpPr>
          <p:spPr>
            <a:xfrm>
              <a:off x="541661" y="1838735"/>
              <a:ext cx="1501363" cy="493032"/>
            </a:xfrm>
            <a:prstGeom prst="rect">
              <a:avLst/>
            </a:prstGeom>
            <a:noFill/>
          </p:spPr>
          <p:txBody>
            <a:bodyPr wrap="square" lIns="182776" tIns="146222" rIns="182776" bIns="146222" rtlCol="0">
              <a:spAutoFit/>
            </a:bodyPr>
            <a:lstStyle/>
            <a:p>
              <a:pPr marL="0" marR="0" lvl="0" indent="0" algn="ctr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SharePoint</a:t>
              </a:r>
            </a:p>
          </p:txBody>
        </p:sp>
        <p:sp>
          <p:nvSpPr>
            <p:cNvPr id="117" name="Freeform 124">
              <a:extLst>
                <a:ext uri="{FF2B5EF4-FFF2-40B4-BE49-F238E27FC236}">
                  <a16:creationId xmlns:a16="http://schemas.microsoft.com/office/drawing/2014/main" id="{911902BA-98D4-477E-A400-E4A199A6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57" y="2214613"/>
              <a:ext cx="1413172" cy="2025786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B9D310-54DD-480B-BD45-C2C4FCC70B9E}"/>
                </a:ext>
              </a:extLst>
            </p:cNvPr>
            <p:cNvSpPr/>
            <p:nvPr/>
          </p:nvSpPr>
          <p:spPr>
            <a:xfrm>
              <a:off x="695115" y="2580574"/>
              <a:ext cx="1186793" cy="338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DDE90E-B237-49E3-9035-A6F2FA8D787C}"/>
                </a:ext>
              </a:extLst>
            </p:cNvPr>
            <p:cNvSpPr/>
            <p:nvPr/>
          </p:nvSpPr>
          <p:spPr>
            <a:xfrm>
              <a:off x="695115" y="3020944"/>
              <a:ext cx="288565" cy="325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A6B74B-B369-4654-A889-1647E57C44AA}"/>
                </a:ext>
              </a:extLst>
            </p:cNvPr>
            <p:cNvSpPr/>
            <p:nvPr/>
          </p:nvSpPr>
          <p:spPr>
            <a:xfrm>
              <a:off x="695114" y="3472680"/>
              <a:ext cx="737679" cy="65061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73ED6E8-DE9F-48F0-87A5-73C70DE11E77}"/>
                </a:ext>
              </a:extLst>
            </p:cNvPr>
            <p:cNvSpPr/>
            <p:nvPr/>
          </p:nvSpPr>
          <p:spPr>
            <a:xfrm>
              <a:off x="1592427" y="3017955"/>
              <a:ext cx="288565" cy="11023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1A84C7-AADC-4E30-B8FD-7A1ABA2AEE2D}"/>
                </a:ext>
              </a:extLst>
            </p:cNvPr>
            <p:cNvSpPr/>
            <p:nvPr/>
          </p:nvSpPr>
          <p:spPr>
            <a:xfrm>
              <a:off x="1143313" y="3017956"/>
              <a:ext cx="288565" cy="32530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3B2C4E-0F8B-41A9-B63B-6BDBF498F89C}"/>
                </a:ext>
              </a:extLst>
            </p:cNvPr>
            <p:cNvGrpSpPr/>
            <p:nvPr/>
          </p:nvGrpSpPr>
          <p:grpSpPr>
            <a:xfrm>
              <a:off x="1669492" y="2287040"/>
              <a:ext cx="160980" cy="46922"/>
              <a:chOff x="3519313" y="2455072"/>
              <a:chExt cx="178802" cy="5189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28F7AD7-8695-4246-91A0-7FA1FAACF6D4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5CCF2F9-88A7-4BF4-8810-6A5852928B07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500375-EA68-435A-8858-EBB35144BC34}"/>
                </a:ext>
              </a:extLst>
            </p:cNvPr>
            <p:cNvGrpSpPr/>
            <p:nvPr/>
          </p:nvGrpSpPr>
          <p:grpSpPr>
            <a:xfrm>
              <a:off x="1879228" y="2281188"/>
              <a:ext cx="53984" cy="54214"/>
              <a:chOff x="3544362" y="2448739"/>
              <a:chExt cx="59952" cy="59952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32E2A7C-826C-4397-8DFF-5B935818AA96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5CBA9A3-E6E6-48E8-B673-7CFDB8627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2FE38F-1B9C-4E8E-9522-C20E3777FBA4}"/>
                </a:ext>
              </a:extLst>
            </p:cNvPr>
            <p:cNvCxnSpPr>
              <a:cxnSpLocks/>
            </p:cNvCxnSpPr>
            <p:nvPr/>
          </p:nvCxnSpPr>
          <p:spPr>
            <a:xfrm>
              <a:off x="585757" y="2424907"/>
              <a:ext cx="140965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7CC8509-2C2D-45E6-9FC4-524187296C43}"/>
                </a:ext>
              </a:extLst>
            </p:cNvPr>
            <p:cNvSpPr txBox="1"/>
            <p:nvPr/>
          </p:nvSpPr>
          <p:spPr>
            <a:xfrm>
              <a:off x="688174" y="4297325"/>
              <a:ext cx="1136019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Web Parts</a:t>
              </a:r>
            </a:p>
          </p:txBody>
        </p:sp>
      </p:grp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10A94B6-51EE-44AB-97B2-DC717F56A56B}"/>
              </a:ext>
            </a:extLst>
          </p:cNvPr>
          <p:cNvSpPr/>
          <p:nvPr/>
        </p:nvSpPr>
        <p:spPr>
          <a:xfrm>
            <a:off x="2859662" y="5490425"/>
            <a:ext cx="2545094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EC3FFF-D370-4B15-81DE-FCF145D14E96}"/>
              </a:ext>
            </a:extLst>
          </p:cNvPr>
          <p:cNvSpPr txBox="1"/>
          <p:nvPr/>
        </p:nvSpPr>
        <p:spPr>
          <a:xfrm>
            <a:off x="2870646" y="5590055"/>
            <a:ext cx="25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 | Teams SDKs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CFBE60D-1100-4AAF-9DFC-340A77A2C375}"/>
              </a:ext>
            </a:extLst>
          </p:cNvPr>
          <p:cNvSpPr txBox="1"/>
          <p:nvPr/>
        </p:nvSpPr>
        <p:spPr>
          <a:xfrm>
            <a:off x="419905" y="6227227"/>
            <a:ext cx="5100026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= Preview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457DE1-CC05-43F4-9AA8-0B0571283FC9}"/>
              </a:ext>
            </a:extLst>
          </p:cNvPr>
          <p:cNvSpPr txBox="1"/>
          <p:nvPr/>
        </p:nvSpPr>
        <p:spPr>
          <a:xfrm>
            <a:off x="391949" y="4990408"/>
            <a:ext cx="9109839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Enterprise Development Model -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yo@MSSharePoint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| Hosting &amp; Auth | Governance | Context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83C595-023E-4D14-99A4-ECE8BC9A022A}"/>
              </a:ext>
            </a:extLst>
          </p:cNvPr>
          <p:cNvCxnSpPr>
            <a:cxnSpLocks/>
          </p:cNvCxnSpPr>
          <p:nvPr/>
        </p:nvCxnSpPr>
        <p:spPr>
          <a:xfrm>
            <a:off x="8104421" y="1635917"/>
            <a:ext cx="0" cy="31258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B5B6BCE-39E3-4678-9BC9-3AF77A3D2687}"/>
              </a:ext>
            </a:extLst>
          </p:cNvPr>
          <p:cNvGrpSpPr/>
          <p:nvPr/>
        </p:nvGrpSpPr>
        <p:grpSpPr>
          <a:xfrm>
            <a:off x="8366350" y="1848163"/>
            <a:ext cx="1501150" cy="2401323"/>
            <a:chOff x="4992634" y="1954179"/>
            <a:chExt cx="1667341" cy="265586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9DE8F60-FC16-4E28-93B3-C259FBDC2AF2}"/>
                </a:ext>
              </a:extLst>
            </p:cNvPr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02FFFA-43CD-4D89-94B5-094F3882ABC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76" tIns="146222" rIns="182776" bIns="146222" rtlCol="0">
                <a:spAutoFit/>
              </a:bodyPr>
              <a:lstStyle/>
              <a:p>
                <a:pPr marL="0" marR="0" lvl="0" indent="0" algn="ctr" defTabSz="913841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Workbench</a:t>
                </a:r>
              </a:p>
            </p:txBody>
          </p:sp>
          <p:sp>
            <p:nvSpPr>
              <p:cNvPr id="167" name="Freeform 124">
                <a:extLst>
                  <a:ext uri="{FF2B5EF4-FFF2-40B4-BE49-F238E27FC236}">
                    <a16:creationId xmlns:a16="http://schemas.microsoft.com/office/drawing/2014/main" id="{8A8592FD-FAE4-4B16-B506-8CE3C81B7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92" tIns="44796" rIns="89592" bIns="447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1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239845B-17A4-4284-A2E3-4C9EE05D3BFD}"/>
                  </a:ext>
                </a:extLst>
              </p:cNvPr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07AA344-33A3-48EF-A757-D1D16BC984DF}"/>
                  </a:ext>
                </a:extLst>
              </p:cNvPr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859B646-0E7D-4CBC-BC46-03CF4687D396}"/>
                  </a:ext>
                </a:extLst>
              </p:cNvPr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DFAD94B-0DBB-491A-B6F7-3C85BEE7BC75}"/>
                  </a:ext>
                </a:extLst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ED2F578-A86A-4528-A49D-65866E28E08B}"/>
                  </a:ext>
                </a:extLst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9BA395E-E823-48AF-8324-566E8D90C16B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24E7DAB-D0A1-4DB8-A7CA-42581A0EDB69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E5F20B3-8881-4ECB-B679-96AA9449EF5E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E19B75-36D6-4A3B-AFB6-2C6C766863D7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664DB84-FBB2-4AF7-9848-0DF13A3CFDD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4E64E03-A423-4B77-BDC7-9AB45AAC6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17A090-C9A1-47A9-83B5-5F1C9018399E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EE7FC24-E9CB-45BD-8722-9153D82FD463}"/>
              </a:ext>
            </a:extLst>
          </p:cNvPr>
          <p:cNvSpPr txBox="1"/>
          <p:nvPr/>
        </p:nvSpPr>
        <p:spPr>
          <a:xfrm>
            <a:off x="8512841" y="4306404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Parts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6083396-2D44-4426-8AC7-6EBDC701AC3E}"/>
              </a:ext>
            </a:extLst>
          </p:cNvPr>
          <p:cNvSpPr txBox="1"/>
          <p:nvPr/>
        </p:nvSpPr>
        <p:spPr>
          <a:xfrm>
            <a:off x="8104422" y="1658720"/>
            <a:ext cx="3653270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Developer Tooling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1232D5-84DE-46BF-BC19-E3F55FA7B355}"/>
              </a:ext>
            </a:extLst>
          </p:cNvPr>
          <p:cNvSpPr/>
          <p:nvPr/>
        </p:nvSpPr>
        <p:spPr>
          <a:xfrm>
            <a:off x="5498975" y="5490541"/>
            <a:ext cx="2470253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C852BF-C784-46A6-BC59-3D0AD85CB05B}"/>
              </a:ext>
            </a:extLst>
          </p:cNvPr>
          <p:cNvSpPr txBox="1"/>
          <p:nvPr/>
        </p:nvSpPr>
        <p:spPr>
          <a:xfrm>
            <a:off x="5498128" y="5590055"/>
            <a:ext cx="247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Graph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5CCB97-BF48-4439-855B-989D7F098F9A}"/>
              </a:ext>
            </a:extLst>
          </p:cNvPr>
          <p:cNvSpPr txBox="1"/>
          <p:nvPr/>
        </p:nvSpPr>
        <p:spPr>
          <a:xfrm>
            <a:off x="2506255" y="2429445"/>
            <a:ext cx="1759017" cy="492962"/>
          </a:xfrm>
          <a:prstGeom prst="rect">
            <a:avLst/>
          </a:prstGeom>
          <a:noFill/>
        </p:spPr>
        <p:txBody>
          <a:bodyPr wrap="square" lIns="182776" tIns="146222" rIns="182776" bIns="146222" rtlCol="0">
            <a:spAutoFit/>
          </a:bodyPr>
          <a:lstStyle/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AA7FA8-DF54-4D90-B065-EA27ACA6E737}"/>
              </a:ext>
            </a:extLst>
          </p:cNvPr>
          <p:cNvGrpSpPr/>
          <p:nvPr/>
        </p:nvGrpSpPr>
        <p:grpSpPr>
          <a:xfrm>
            <a:off x="2117285" y="2828794"/>
            <a:ext cx="2508580" cy="1428317"/>
            <a:chOff x="860785" y="2274531"/>
            <a:chExt cx="1711028" cy="97690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B0C1256-ACD8-4206-B031-F6E1F5828D5F}"/>
                </a:ext>
              </a:extLst>
            </p:cNvPr>
            <p:cNvGrpSpPr/>
            <p:nvPr/>
          </p:nvGrpSpPr>
          <p:grpSpPr>
            <a:xfrm>
              <a:off x="860785" y="2274531"/>
              <a:ext cx="1711028" cy="976904"/>
              <a:chOff x="506413" y="1787409"/>
              <a:chExt cx="2105025" cy="1201854"/>
            </a:xfrm>
          </p:grpSpPr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9FDB7AA4-15B4-4BFE-B719-A8846E407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825" y="1787409"/>
                <a:ext cx="1624012" cy="1120775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4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val 21">
                <a:extLst>
                  <a:ext uri="{FF2B5EF4-FFF2-40B4-BE49-F238E27FC236}">
                    <a16:creationId xmlns:a16="http://schemas.microsoft.com/office/drawing/2014/main" id="{0D08BCBB-1463-443F-88F8-040861A05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575" y="1808744"/>
                <a:ext cx="36512" cy="365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4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C6F6CFC1-9E61-436F-932C-D171B79D1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3" y="2903538"/>
                <a:ext cx="2105025" cy="85725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4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80BA68-71D6-4E16-99E1-DEC30E71D438}"/>
                </a:ext>
              </a:extLst>
            </p:cNvPr>
            <p:cNvSpPr/>
            <p:nvPr/>
          </p:nvSpPr>
          <p:spPr bwMode="auto">
            <a:xfrm>
              <a:off x="1416844" y="2379311"/>
              <a:ext cx="846536" cy="7574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A627C9-4CAE-432F-88AF-18A81B784549}"/>
                </a:ext>
              </a:extLst>
            </p:cNvPr>
            <p:cNvSpPr/>
            <p:nvPr/>
          </p:nvSpPr>
          <p:spPr bwMode="auto">
            <a:xfrm>
              <a:off x="1142807" y="2375321"/>
              <a:ext cx="234036" cy="7395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375" tIns="91375" rIns="34271" bIns="34271" rtlCol="0" anchor="b" anchorCtr="0"/>
            <a:lstStyle/>
            <a:p>
              <a:pPr marL="0" marR="0" lvl="0" indent="0" algn="ctr" defTabSz="931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72B4FE-1ADF-43A2-AF93-E9DFCECC217F}"/>
                </a:ext>
              </a:extLst>
            </p:cNvPr>
            <p:cNvSpPr/>
            <p:nvPr/>
          </p:nvSpPr>
          <p:spPr bwMode="auto">
            <a:xfrm>
              <a:off x="1142807" y="2375321"/>
              <a:ext cx="234036" cy="709167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FD584E-5193-4537-BA66-CD4ADB2F76E7}"/>
              </a:ext>
            </a:extLst>
          </p:cNvPr>
          <p:cNvGrpSpPr/>
          <p:nvPr/>
        </p:nvGrpSpPr>
        <p:grpSpPr>
          <a:xfrm>
            <a:off x="2563294" y="3161052"/>
            <a:ext cx="278066" cy="107979"/>
            <a:chOff x="2842527" y="3460375"/>
            <a:chExt cx="278106" cy="107994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1402B3A-88E2-490F-ABE4-F5E1622B67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BB7CED3-B558-4FD4-B87A-9F276940C28E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people_5" title="Icon of a person with a box around them">
              <a:extLst>
                <a:ext uri="{FF2B5EF4-FFF2-40B4-BE49-F238E27FC236}">
                  <a16:creationId xmlns:a16="http://schemas.microsoft.com/office/drawing/2014/main" id="{B7BFD87C-45F3-4E4B-8DE1-F1D59CBAAC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068ADBC0-E58F-404D-806A-D40DCBF9D4C4}"/>
              </a:ext>
            </a:extLst>
          </p:cNvPr>
          <p:cNvSpPr/>
          <p:nvPr/>
        </p:nvSpPr>
        <p:spPr bwMode="auto">
          <a:xfrm>
            <a:off x="3238815" y="2983939"/>
            <a:ext cx="302614" cy="10753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DD57F50-DD1F-4DB9-B3DE-E451A2A6B4B1}"/>
              </a:ext>
            </a:extLst>
          </p:cNvPr>
          <p:cNvSpPr/>
          <p:nvPr/>
        </p:nvSpPr>
        <p:spPr bwMode="auto">
          <a:xfrm>
            <a:off x="3546096" y="2983377"/>
            <a:ext cx="302614" cy="10753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9F6FB8-06F5-4DA6-904F-D0CA9B8B98A1}"/>
              </a:ext>
            </a:extLst>
          </p:cNvPr>
          <p:cNvGrpSpPr/>
          <p:nvPr/>
        </p:nvGrpSpPr>
        <p:grpSpPr>
          <a:xfrm>
            <a:off x="2563146" y="3305682"/>
            <a:ext cx="278066" cy="107979"/>
            <a:chOff x="2842527" y="3460375"/>
            <a:chExt cx="278106" cy="107994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BAA20C1-5AA9-45D7-BB88-B13B5F2A8E88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C0DFF6-6368-4F5A-A126-CDFBB18BB989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people_5" title="Icon of a person with a box around them">
              <a:extLst>
                <a:ext uri="{FF2B5EF4-FFF2-40B4-BE49-F238E27FC236}">
                  <a16:creationId xmlns:a16="http://schemas.microsoft.com/office/drawing/2014/main" id="{EEAE2659-B390-48AC-B383-60C5F42D03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C7EE77-49D2-4B58-87C2-BD8A9CCA3EA8}"/>
              </a:ext>
            </a:extLst>
          </p:cNvPr>
          <p:cNvGrpSpPr/>
          <p:nvPr/>
        </p:nvGrpSpPr>
        <p:grpSpPr>
          <a:xfrm>
            <a:off x="2563146" y="3445141"/>
            <a:ext cx="278066" cy="107979"/>
            <a:chOff x="2842527" y="3460375"/>
            <a:chExt cx="278106" cy="10799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FEB7D5A-DB52-458B-9CA5-0F709DCC2786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588E2-E1C7-463C-9BB2-FC0A85D4218F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people_5" title="Icon of a person with a box around them">
              <a:extLst>
                <a:ext uri="{FF2B5EF4-FFF2-40B4-BE49-F238E27FC236}">
                  <a16:creationId xmlns:a16="http://schemas.microsoft.com/office/drawing/2014/main" id="{1015F66C-01C1-4C00-8DB9-52C4DE1D8E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EF9B6E-1C58-40B8-BE28-B1D05B350F28}"/>
              </a:ext>
            </a:extLst>
          </p:cNvPr>
          <p:cNvGrpSpPr/>
          <p:nvPr/>
        </p:nvGrpSpPr>
        <p:grpSpPr>
          <a:xfrm>
            <a:off x="2563146" y="3587191"/>
            <a:ext cx="278066" cy="107979"/>
            <a:chOff x="2842527" y="3460375"/>
            <a:chExt cx="278106" cy="10799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198486-79E7-49A5-93FD-6C013B112D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ABC550-4592-46CD-BE10-2A2F36581A99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eople_5" title="Icon of a person with a box around them">
              <a:extLst>
                <a:ext uri="{FF2B5EF4-FFF2-40B4-BE49-F238E27FC236}">
                  <a16:creationId xmlns:a16="http://schemas.microsoft.com/office/drawing/2014/main" id="{2313BC9E-994F-48EF-886C-C67E80947E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778C269-7BFD-4D6A-9CF0-D53235554739}"/>
              </a:ext>
            </a:extLst>
          </p:cNvPr>
          <p:cNvGrpSpPr/>
          <p:nvPr/>
        </p:nvGrpSpPr>
        <p:grpSpPr>
          <a:xfrm>
            <a:off x="2563146" y="3726657"/>
            <a:ext cx="278066" cy="107979"/>
            <a:chOff x="2842527" y="3460375"/>
            <a:chExt cx="278106" cy="107994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23F2040-93C7-487A-8B9E-21E72A5B0317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8986CC-D9A7-4912-BE70-A33AB1625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people_5" title="Icon of a person with a box around them">
              <a:extLst>
                <a:ext uri="{FF2B5EF4-FFF2-40B4-BE49-F238E27FC236}">
                  <a16:creationId xmlns:a16="http://schemas.microsoft.com/office/drawing/2014/main" id="{E10CE127-1285-4DB3-97EE-59C9875BB6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D244B2B-1CB7-43B6-BC17-61523EAD4248}"/>
              </a:ext>
            </a:extLst>
          </p:cNvPr>
          <p:cNvGrpSpPr/>
          <p:nvPr/>
        </p:nvGrpSpPr>
        <p:grpSpPr>
          <a:xfrm>
            <a:off x="2563146" y="3863541"/>
            <a:ext cx="278066" cy="107979"/>
            <a:chOff x="2842527" y="3460375"/>
            <a:chExt cx="278106" cy="107994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200390F-2F51-49F0-A977-C9A1FAAF0BC3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ADF462-3286-4D48-90C9-311D38677BD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eople_5" title="Icon of a person with a box around them">
              <a:extLst>
                <a:ext uri="{FF2B5EF4-FFF2-40B4-BE49-F238E27FC236}">
                  <a16:creationId xmlns:a16="http://schemas.microsoft.com/office/drawing/2014/main" id="{9BFFDDE8-5FCB-4492-9337-A3018273484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9E6457A-F7B2-44D8-BBFC-F20BE96A8503}"/>
              </a:ext>
            </a:extLst>
          </p:cNvPr>
          <p:cNvSpPr txBox="1"/>
          <p:nvPr/>
        </p:nvSpPr>
        <p:spPr>
          <a:xfrm>
            <a:off x="2817834" y="4302151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Tabs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92A8CD-D088-492E-AD6B-861F139BDD01}"/>
              </a:ext>
            </a:extLst>
          </p:cNvPr>
          <p:cNvSpPr/>
          <p:nvPr/>
        </p:nvSpPr>
        <p:spPr>
          <a:xfrm>
            <a:off x="2939939" y="3138786"/>
            <a:ext cx="1226572" cy="87423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C0695A9-6B7F-409F-9071-55D487A93AF5}"/>
              </a:ext>
            </a:extLst>
          </p:cNvPr>
          <p:cNvSpPr/>
          <p:nvPr/>
        </p:nvSpPr>
        <p:spPr>
          <a:xfrm>
            <a:off x="3236160" y="2981946"/>
            <a:ext cx="309903" cy="110737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9102" y="4877620"/>
            <a:ext cx="11333799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866" y="183024"/>
            <a:ext cx="11333142" cy="758717"/>
          </a:xfrm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4447150" y="4903415"/>
            <a:ext cx="3334991" cy="486325"/>
          </a:xfrm>
          <a:prstGeom prst="rect">
            <a:avLst/>
          </a:prstGeom>
        </p:spPr>
        <p:txBody>
          <a:bodyPr vert="horz" wrap="square" lIns="146222" tIns="91388" rIns="146222" bIns="91388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l" defTabSz="8957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-147" normalizeH="0" baseline="0" noProof="0">
              <a:ln w="3175"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9102" y="1184224"/>
            <a:ext cx="11333797" cy="4566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2" rIns="182776" bIns="1462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Extend SharePoint + Graph + Teams + Office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2565" y="1180388"/>
            <a:ext cx="11340334" cy="35862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389E142D-73C0-4140-9968-A65840D75783}"/>
              </a:ext>
            </a:extLst>
          </p:cNvPr>
          <p:cNvSpPr/>
          <p:nvPr/>
        </p:nvSpPr>
        <p:spPr>
          <a:xfrm>
            <a:off x="8063449" y="5492743"/>
            <a:ext cx="3699450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BA9519C-C432-45B9-AC3B-DE2D7B4B8A58}"/>
              </a:ext>
            </a:extLst>
          </p:cNvPr>
          <p:cNvSpPr txBox="1"/>
          <p:nvPr/>
        </p:nvSpPr>
        <p:spPr>
          <a:xfrm>
            <a:off x="8063449" y="5588641"/>
            <a:ext cx="369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LOB Systems &amp; Cloud Services</a:t>
            </a: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31F907C8-2E78-410B-AFBF-72A2D14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2" t="85373" r="9366" b="-1"/>
          <a:stretch/>
        </p:blipFill>
        <p:spPr>
          <a:xfrm>
            <a:off x="8987650" y="5027530"/>
            <a:ext cx="2770045" cy="3267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AC71DD-44EB-40A2-856C-4DF100645BE4}"/>
              </a:ext>
            </a:extLst>
          </p:cNvPr>
          <p:cNvGrpSpPr/>
          <p:nvPr/>
        </p:nvGrpSpPr>
        <p:grpSpPr>
          <a:xfrm>
            <a:off x="542450" y="1838961"/>
            <a:ext cx="1501150" cy="2770270"/>
            <a:chOff x="541661" y="1838735"/>
            <a:chExt cx="1501363" cy="277066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452432-851B-4EE4-AF02-623DB3F1E8F7}"/>
                </a:ext>
              </a:extLst>
            </p:cNvPr>
            <p:cNvSpPr txBox="1"/>
            <p:nvPr/>
          </p:nvSpPr>
          <p:spPr>
            <a:xfrm>
              <a:off x="541661" y="1838735"/>
              <a:ext cx="1501363" cy="493032"/>
            </a:xfrm>
            <a:prstGeom prst="rect">
              <a:avLst/>
            </a:prstGeom>
            <a:noFill/>
          </p:spPr>
          <p:txBody>
            <a:bodyPr wrap="square" lIns="182776" tIns="146222" rIns="182776" bIns="146222" rtlCol="0">
              <a:spAutoFit/>
            </a:bodyPr>
            <a:lstStyle/>
            <a:p>
              <a:pPr marL="0" marR="0" lvl="0" indent="0" algn="ctr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SharePoint</a:t>
              </a:r>
            </a:p>
          </p:txBody>
        </p:sp>
        <p:sp>
          <p:nvSpPr>
            <p:cNvPr id="117" name="Freeform 124">
              <a:extLst>
                <a:ext uri="{FF2B5EF4-FFF2-40B4-BE49-F238E27FC236}">
                  <a16:creationId xmlns:a16="http://schemas.microsoft.com/office/drawing/2014/main" id="{911902BA-98D4-477E-A400-E4A199A6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57" y="2214613"/>
              <a:ext cx="1413172" cy="2025786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B9D310-54DD-480B-BD45-C2C4FCC70B9E}"/>
                </a:ext>
              </a:extLst>
            </p:cNvPr>
            <p:cNvSpPr/>
            <p:nvPr/>
          </p:nvSpPr>
          <p:spPr>
            <a:xfrm>
              <a:off x="695115" y="2580574"/>
              <a:ext cx="1186793" cy="338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DDE90E-B237-49E3-9035-A6F2FA8D787C}"/>
                </a:ext>
              </a:extLst>
            </p:cNvPr>
            <p:cNvSpPr/>
            <p:nvPr/>
          </p:nvSpPr>
          <p:spPr>
            <a:xfrm>
              <a:off x="695115" y="3020944"/>
              <a:ext cx="288565" cy="325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A6B74B-B369-4654-A889-1647E57C44AA}"/>
                </a:ext>
              </a:extLst>
            </p:cNvPr>
            <p:cNvSpPr/>
            <p:nvPr/>
          </p:nvSpPr>
          <p:spPr>
            <a:xfrm>
              <a:off x="695114" y="3472680"/>
              <a:ext cx="737679" cy="65061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73ED6E8-DE9F-48F0-87A5-73C70DE11E77}"/>
                </a:ext>
              </a:extLst>
            </p:cNvPr>
            <p:cNvSpPr/>
            <p:nvPr/>
          </p:nvSpPr>
          <p:spPr>
            <a:xfrm>
              <a:off x="1592427" y="3017955"/>
              <a:ext cx="288565" cy="11023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1A84C7-AADC-4E30-B8FD-7A1ABA2AEE2D}"/>
                </a:ext>
              </a:extLst>
            </p:cNvPr>
            <p:cNvSpPr/>
            <p:nvPr/>
          </p:nvSpPr>
          <p:spPr>
            <a:xfrm>
              <a:off x="1143313" y="3017956"/>
              <a:ext cx="288565" cy="32530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3B2C4E-0F8B-41A9-B63B-6BDBF498F89C}"/>
                </a:ext>
              </a:extLst>
            </p:cNvPr>
            <p:cNvGrpSpPr/>
            <p:nvPr/>
          </p:nvGrpSpPr>
          <p:grpSpPr>
            <a:xfrm>
              <a:off x="1669492" y="2287040"/>
              <a:ext cx="160980" cy="46922"/>
              <a:chOff x="3519313" y="2455072"/>
              <a:chExt cx="178802" cy="5189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28F7AD7-8695-4246-91A0-7FA1FAACF6D4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5CCF2F9-88A7-4BF4-8810-6A5852928B07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500375-EA68-435A-8858-EBB35144BC34}"/>
                </a:ext>
              </a:extLst>
            </p:cNvPr>
            <p:cNvGrpSpPr/>
            <p:nvPr/>
          </p:nvGrpSpPr>
          <p:grpSpPr>
            <a:xfrm>
              <a:off x="1879228" y="2281188"/>
              <a:ext cx="53984" cy="54214"/>
              <a:chOff x="3544362" y="2448739"/>
              <a:chExt cx="59952" cy="59952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32E2A7C-826C-4397-8DFF-5B935818AA96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5CBA9A3-E6E6-48E8-B673-7CFDB8627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2FE38F-1B9C-4E8E-9522-C20E3777FBA4}"/>
                </a:ext>
              </a:extLst>
            </p:cNvPr>
            <p:cNvCxnSpPr>
              <a:cxnSpLocks/>
            </p:cNvCxnSpPr>
            <p:nvPr/>
          </p:nvCxnSpPr>
          <p:spPr>
            <a:xfrm>
              <a:off x="585757" y="2424907"/>
              <a:ext cx="140965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7CC8509-2C2D-45E6-9FC4-524187296C43}"/>
                </a:ext>
              </a:extLst>
            </p:cNvPr>
            <p:cNvSpPr txBox="1"/>
            <p:nvPr/>
          </p:nvSpPr>
          <p:spPr>
            <a:xfrm>
              <a:off x="688174" y="4297325"/>
              <a:ext cx="1136019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Web Parts</a:t>
              </a:r>
            </a:p>
          </p:txBody>
        </p:sp>
      </p:grp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10A94B6-51EE-44AB-97B2-DC717F56A56B}"/>
              </a:ext>
            </a:extLst>
          </p:cNvPr>
          <p:cNvSpPr/>
          <p:nvPr/>
        </p:nvSpPr>
        <p:spPr>
          <a:xfrm>
            <a:off x="2859662" y="5490425"/>
            <a:ext cx="2545094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EC3FFF-D370-4B15-81DE-FCF145D14E96}"/>
              </a:ext>
            </a:extLst>
          </p:cNvPr>
          <p:cNvSpPr txBox="1"/>
          <p:nvPr/>
        </p:nvSpPr>
        <p:spPr>
          <a:xfrm>
            <a:off x="2870646" y="5591881"/>
            <a:ext cx="25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 | Teams | Office SDKs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CFBE60D-1100-4AAF-9DFC-340A77A2C375}"/>
              </a:ext>
            </a:extLst>
          </p:cNvPr>
          <p:cNvSpPr txBox="1"/>
          <p:nvPr/>
        </p:nvSpPr>
        <p:spPr>
          <a:xfrm>
            <a:off x="419905" y="6227227"/>
            <a:ext cx="5100026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= Preview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457DE1-CC05-43F4-9AA8-0B0571283FC9}"/>
              </a:ext>
            </a:extLst>
          </p:cNvPr>
          <p:cNvSpPr txBox="1"/>
          <p:nvPr/>
        </p:nvSpPr>
        <p:spPr>
          <a:xfrm>
            <a:off x="391949" y="4990408"/>
            <a:ext cx="9109839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Enterprise Development Model -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yo@MSSharePoint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| Hosting &amp; Auth | Governance | Context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83C595-023E-4D14-99A4-ECE8BC9A022A}"/>
              </a:ext>
            </a:extLst>
          </p:cNvPr>
          <p:cNvCxnSpPr>
            <a:cxnSpLocks/>
          </p:cNvCxnSpPr>
          <p:nvPr/>
        </p:nvCxnSpPr>
        <p:spPr>
          <a:xfrm>
            <a:off x="8104421" y="1635917"/>
            <a:ext cx="0" cy="31258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B5B6BCE-39E3-4678-9BC9-3AF77A3D2687}"/>
              </a:ext>
            </a:extLst>
          </p:cNvPr>
          <p:cNvGrpSpPr/>
          <p:nvPr/>
        </p:nvGrpSpPr>
        <p:grpSpPr>
          <a:xfrm>
            <a:off x="8366350" y="1848163"/>
            <a:ext cx="1501150" cy="2401323"/>
            <a:chOff x="4992634" y="1954179"/>
            <a:chExt cx="1667341" cy="265586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9DE8F60-FC16-4E28-93B3-C259FBDC2AF2}"/>
                </a:ext>
              </a:extLst>
            </p:cNvPr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02FFFA-43CD-4D89-94B5-094F3882ABC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76" tIns="146222" rIns="182776" bIns="146222" rtlCol="0">
                <a:spAutoFit/>
              </a:bodyPr>
              <a:lstStyle/>
              <a:p>
                <a:pPr marL="0" marR="0" lvl="0" indent="0" algn="ctr" defTabSz="913841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Workbench</a:t>
                </a:r>
              </a:p>
            </p:txBody>
          </p:sp>
          <p:sp>
            <p:nvSpPr>
              <p:cNvPr id="167" name="Freeform 124">
                <a:extLst>
                  <a:ext uri="{FF2B5EF4-FFF2-40B4-BE49-F238E27FC236}">
                    <a16:creationId xmlns:a16="http://schemas.microsoft.com/office/drawing/2014/main" id="{8A8592FD-FAE4-4B16-B506-8CE3C81B7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92" tIns="44796" rIns="89592" bIns="447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1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239845B-17A4-4284-A2E3-4C9EE05D3BFD}"/>
                  </a:ext>
                </a:extLst>
              </p:cNvPr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07AA344-33A3-48EF-A757-D1D16BC984DF}"/>
                  </a:ext>
                </a:extLst>
              </p:cNvPr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859B646-0E7D-4CBC-BC46-03CF4687D396}"/>
                  </a:ext>
                </a:extLst>
              </p:cNvPr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DFAD94B-0DBB-491A-B6F7-3C85BEE7BC75}"/>
                  </a:ext>
                </a:extLst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ED2F578-A86A-4528-A49D-65866E28E08B}"/>
                  </a:ext>
                </a:extLst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9BA395E-E823-48AF-8324-566E8D90C16B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24E7DAB-D0A1-4DB8-A7CA-42581A0EDB69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E5F20B3-8881-4ECB-B679-96AA9449EF5E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E19B75-36D6-4A3B-AFB6-2C6C766863D7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664DB84-FBB2-4AF7-9848-0DF13A3CFDD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4E64E03-A423-4B77-BDC7-9AB45AAC6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17A090-C9A1-47A9-83B5-5F1C9018399E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EE7FC24-E9CB-45BD-8722-9153D82FD463}"/>
              </a:ext>
            </a:extLst>
          </p:cNvPr>
          <p:cNvSpPr txBox="1"/>
          <p:nvPr/>
        </p:nvSpPr>
        <p:spPr>
          <a:xfrm>
            <a:off x="8512841" y="4306404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Parts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6083396-2D44-4426-8AC7-6EBDC701AC3E}"/>
              </a:ext>
            </a:extLst>
          </p:cNvPr>
          <p:cNvSpPr txBox="1"/>
          <p:nvPr/>
        </p:nvSpPr>
        <p:spPr>
          <a:xfrm>
            <a:off x="8104422" y="1658720"/>
            <a:ext cx="3653270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Developer Tooling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1232D5-84DE-46BF-BC19-E3F55FA7B355}"/>
              </a:ext>
            </a:extLst>
          </p:cNvPr>
          <p:cNvSpPr/>
          <p:nvPr/>
        </p:nvSpPr>
        <p:spPr>
          <a:xfrm>
            <a:off x="5498975" y="5490541"/>
            <a:ext cx="2470253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C852BF-C784-46A6-BC59-3D0AD85CB05B}"/>
              </a:ext>
            </a:extLst>
          </p:cNvPr>
          <p:cNvSpPr txBox="1"/>
          <p:nvPr/>
        </p:nvSpPr>
        <p:spPr>
          <a:xfrm>
            <a:off x="5498128" y="5591881"/>
            <a:ext cx="247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Graph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5CCB97-BF48-4439-855B-989D7F098F9A}"/>
              </a:ext>
            </a:extLst>
          </p:cNvPr>
          <p:cNvSpPr txBox="1"/>
          <p:nvPr/>
        </p:nvSpPr>
        <p:spPr>
          <a:xfrm>
            <a:off x="2506255" y="2429445"/>
            <a:ext cx="1759017" cy="492962"/>
          </a:xfrm>
          <a:prstGeom prst="rect">
            <a:avLst/>
          </a:prstGeom>
          <a:noFill/>
        </p:spPr>
        <p:txBody>
          <a:bodyPr wrap="square" lIns="182776" tIns="146222" rIns="182776" bIns="146222" rtlCol="0">
            <a:spAutoFit/>
          </a:bodyPr>
          <a:lstStyle/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AA7FA8-DF54-4D90-B065-EA27ACA6E737}"/>
              </a:ext>
            </a:extLst>
          </p:cNvPr>
          <p:cNvGrpSpPr/>
          <p:nvPr/>
        </p:nvGrpSpPr>
        <p:grpSpPr>
          <a:xfrm>
            <a:off x="2117285" y="2828794"/>
            <a:ext cx="2508580" cy="1428317"/>
            <a:chOff x="860785" y="2274531"/>
            <a:chExt cx="1711028" cy="97690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B0C1256-ACD8-4206-B031-F6E1F5828D5F}"/>
                </a:ext>
              </a:extLst>
            </p:cNvPr>
            <p:cNvGrpSpPr/>
            <p:nvPr/>
          </p:nvGrpSpPr>
          <p:grpSpPr>
            <a:xfrm>
              <a:off x="860785" y="2274531"/>
              <a:ext cx="1711028" cy="976904"/>
              <a:chOff x="506413" y="1787409"/>
              <a:chExt cx="2105025" cy="1201854"/>
            </a:xfrm>
          </p:grpSpPr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9FDB7AA4-15B4-4BFE-B719-A8846E407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825" y="1787409"/>
                <a:ext cx="1624012" cy="1120775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4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val 21">
                <a:extLst>
                  <a:ext uri="{FF2B5EF4-FFF2-40B4-BE49-F238E27FC236}">
                    <a16:creationId xmlns:a16="http://schemas.microsoft.com/office/drawing/2014/main" id="{0D08BCBB-1463-443F-88F8-040861A05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575" y="1808744"/>
                <a:ext cx="36512" cy="365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4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C6F6CFC1-9E61-436F-932C-D171B79D1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3" y="2903538"/>
                <a:ext cx="2105025" cy="85725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4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80BA68-71D6-4E16-99E1-DEC30E71D438}"/>
                </a:ext>
              </a:extLst>
            </p:cNvPr>
            <p:cNvSpPr/>
            <p:nvPr/>
          </p:nvSpPr>
          <p:spPr bwMode="auto">
            <a:xfrm>
              <a:off x="1416844" y="2379311"/>
              <a:ext cx="846536" cy="7574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A627C9-4CAE-432F-88AF-18A81B784549}"/>
                </a:ext>
              </a:extLst>
            </p:cNvPr>
            <p:cNvSpPr/>
            <p:nvPr/>
          </p:nvSpPr>
          <p:spPr bwMode="auto">
            <a:xfrm>
              <a:off x="1142807" y="2375321"/>
              <a:ext cx="234036" cy="7395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375" tIns="91375" rIns="34271" bIns="34271" rtlCol="0" anchor="b" anchorCtr="0"/>
            <a:lstStyle/>
            <a:p>
              <a:pPr marL="0" marR="0" lvl="0" indent="0" algn="ctr" defTabSz="931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72B4FE-1ADF-43A2-AF93-E9DFCECC217F}"/>
                </a:ext>
              </a:extLst>
            </p:cNvPr>
            <p:cNvSpPr/>
            <p:nvPr/>
          </p:nvSpPr>
          <p:spPr bwMode="auto">
            <a:xfrm>
              <a:off x="1142807" y="2375321"/>
              <a:ext cx="234036" cy="709167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FD584E-5193-4537-BA66-CD4ADB2F76E7}"/>
              </a:ext>
            </a:extLst>
          </p:cNvPr>
          <p:cNvGrpSpPr/>
          <p:nvPr/>
        </p:nvGrpSpPr>
        <p:grpSpPr>
          <a:xfrm>
            <a:off x="2563294" y="3161052"/>
            <a:ext cx="278066" cy="107979"/>
            <a:chOff x="2842527" y="3460375"/>
            <a:chExt cx="278106" cy="107994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1402B3A-88E2-490F-ABE4-F5E1622B67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BB7CED3-B558-4FD4-B87A-9F276940C28E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people_5" title="Icon of a person with a box around them">
              <a:extLst>
                <a:ext uri="{FF2B5EF4-FFF2-40B4-BE49-F238E27FC236}">
                  <a16:creationId xmlns:a16="http://schemas.microsoft.com/office/drawing/2014/main" id="{B7BFD87C-45F3-4E4B-8DE1-F1D59CBAAC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068ADBC0-E58F-404D-806A-D40DCBF9D4C4}"/>
              </a:ext>
            </a:extLst>
          </p:cNvPr>
          <p:cNvSpPr/>
          <p:nvPr/>
        </p:nvSpPr>
        <p:spPr bwMode="auto">
          <a:xfrm>
            <a:off x="3238815" y="2983939"/>
            <a:ext cx="302614" cy="10753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DD57F50-DD1F-4DB9-B3DE-E451A2A6B4B1}"/>
              </a:ext>
            </a:extLst>
          </p:cNvPr>
          <p:cNvSpPr/>
          <p:nvPr/>
        </p:nvSpPr>
        <p:spPr bwMode="auto">
          <a:xfrm>
            <a:off x="3546096" y="2983377"/>
            <a:ext cx="302614" cy="10753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9F6FB8-06F5-4DA6-904F-D0CA9B8B98A1}"/>
              </a:ext>
            </a:extLst>
          </p:cNvPr>
          <p:cNvGrpSpPr/>
          <p:nvPr/>
        </p:nvGrpSpPr>
        <p:grpSpPr>
          <a:xfrm>
            <a:off x="2563146" y="3305682"/>
            <a:ext cx="278066" cy="107979"/>
            <a:chOff x="2842527" y="3460375"/>
            <a:chExt cx="278106" cy="107994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BAA20C1-5AA9-45D7-BB88-B13B5F2A8E88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C0DFF6-6368-4F5A-A126-CDFBB18BB989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people_5" title="Icon of a person with a box around them">
              <a:extLst>
                <a:ext uri="{FF2B5EF4-FFF2-40B4-BE49-F238E27FC236}">
                  <a16:creationId xmlns:a16="http://schemas.microsoft.com/office/drawing/2014/main" id="{EEAE2659-B390-48AC-B383-60C5F42D03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C7EE77-49D2-4B58-87C2-BD8A9CCA3EA8}"/>
              </a:ext>
            </a:extLst>
          </p:cNvPr>
          <p:cNvGrpSpPr/>
          <p:nvPr/>
        </p:nvGrpSpPr>
        <p:grpSpPr>
          <a:xfrm>
            <a:off x="2563146" y="3445141"/>
            <a:ext cx="278066" cy="107979"/>
            <a:chOff x="2842527" y="3460375"/>
            <a:chExt cx="278106" cy="10799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FEB7D5A-DB52-458B-9CA5-0F709DCC2786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588E2-E1C7-463C-9BB2-FC0A85D4218F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people_5" title="Icon of a person with a box around them">
              <a:extLst>
                <a:ext uri="{FF2B5EF4-FFF2-40B4-BE49-F238E27FC236}">
                  <a16:creationId xmlns:a16="http://schemas.microsoft.com/office/drawing/2014/main" id="{1015F66C-01C1-4C00-8DB9-52C4DE1D8E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EF9B6E-1C58-40B8-BE28-B1D05B350F28}"/>
              </a:ext>
            </a:extLst>
          </p:cNvPr>
          <p:cNvGrpSpPr/>
          <p:nvPr/>
        </p:nvGrpSpPr>
        <p:grpSpPr>
          <a:xfrm>
            <a:off x="2563146" y="3587191"/>
            <a:ext cx="278066" cy="107979"/>
            <a:chOff x="2842527" y="3460375"/>
            <a:chExt cx="278106" cy="10799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198486-79E7-49A5-93FD-6C013B112D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ABC550-4592-46CD-BE10-2A2F36581A99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eople_5" title="Icon of a person with a box around them">
              <a:extLst>
                <a:ext uri="{FF2B5EF4-FFF2-40B4-BE49-F238E27FC236}">
                  <a16:creationId xmlns:a16="http://schemas.microsoft.com/office/drawing/2014/main" id="{2313BC9E-994F-48EF-886C-C67E80947E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778C269-7BFD-4D6A-9CF0-D53235554739}"/>
              </a:ext>
            </a:extLst>
          </p:cNvPr>
          <p:cNvGrpSpPr/>
          <p:nvPr/>
        </p:nvGrpSpPr>
        <p:grpSpPr>
          <a:xfrm>
            <a:off x="2563146" y="3726657"/>
            <a:ext cx="278066" cy="107979"/>
            <a:chOff x="2842527" y="3460375"/>
            <a:chExt cx="278106" cy="107994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23F2040-93C7-487A-8B9E-21E72A5B0317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8986CC-D9A7-4912-BE70-A33AB1625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people_5" title="Icon of a person with a box around them">
              <a:extLst>
                <a:ext uri="{FF2B5EF4-FFF2-40B4-BE49-F238E27FC236}">
                  <a16:creationId xmlns:a16="http://schemas.microsoft.com/office/drawing/2014/main" id="{E10CE127-1285-4DB3-97EE-59C9875BB6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D244B2B-1CB7-43B6-BC17-61523EAD4248}"/>
              </a:ext>
            </a:extLst>
          </p:cNvPr>
          <p:cNvGrpSpPr/>
          <p:nvPr/>
        </p:nvGrpSpPr>
        <p:grpSpPr>
          <a:xfrm>
            <a:off x="2563146" y="3863541"/>
            <a:ext cx="278066" cy="107979"/>
            <a:chOff x="2842527" y="3460375"/>
            <a:chExt cx="278106" cy="107994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200390F-2F51-49F0-A977-C9A1FAAF0BC3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ADF462-3286-4D48-90C9-311D38677BD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eople_5" title="Icon of a person with a box around them">
              <a:extLst>
                <a:ext uri="{FF2B5EF4-FFF2-40B4-BE49-F238E27FC236}">
                  <a16:creationId xmlns:a16="http://schemas.microsoft.com/office/drawing/2014/main" id="{9BFFDDE8-5FCB-4492-9337-A3018273484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9E6457A-F7B2-44D8-BBFC-F20BE96A8503}"/>
              </a:ext>
            </a:extLst>
          </p:cNvPr>
          <p:cNvSpPr txBox="1"/>
          <p:nvPr/>
        </p:nvSpPr>
        <p:spPr>
          <a:xfrm>
            <a:off x="2817834" y="4302151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Tabs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92A8CD-D088-492E-AD6B-861F139BDD01}"/>
              </a:ext>
            </a:extLst>
          </p:cNvPr>
          <p:cNvSpPr/>
          <p:nvPr/>
        </p:nvSpPr>
        <p:spPr>
          <a:xfrm>
            <a:off x="2939939" y="3138786"/>
            <a:ext cx="1226572" cy="87423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C0695A9-6B7F-409F-9071-55D487A93AF5}"/>
              </a:ext>
            </a:extLst>
          </p:cNvPr>
          <p:cNvSpPr/>
          <p:nvPr/>
        </p:nvSpPr>
        <p:spPr>
          <a:xfrm>
            <a:off x="3236160" y="2981946"/>
            <a:ext cx="309903" cy="110737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46F1D8D-AD17-41D7-A8EE-784785C4B2B3}"/>
              </a:ext>
            </a:extLst>
          </p:cNvPr>
          <p:cNvGrpSpPr/>
          <p:nvPr/>
        </p:nvGrpSpPr>
        <p:grpSpPr>
          <a:xfrm>
            <a:off x="6330008" y="1853218"/>
            <a:ext cx="1506233" cy="2416613"/>
            <a:chOff x="554186" y="1954179"/>
            <a:chExt cx="1667341" cy="266031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4A42BD-AC61-48F5-8074-51801E1477E0}"/>
                </a:ext>
              </a:extLst>
            </p:cNvPr>
            <p:cNvSpPr txBox="1"/>
            <p:nvPr/>
          </p:nvSpPr>
          <p:spPr>
            <a:xfrm>
              <a:off x="554186" y="1954179"/>
              <a:ext cx="1667341" cy="538502"/>
            </a:xfrm>
            <a:prstGeom prst="rect">
              <a:avLst/>
            </a:prstGeom>
            <a:noFill/>
          </p:spPr>
          <p:txBody>
            <a:bodyPr wrap="square" lIns="182776" tIns="146222" rIns="182776" bIns="146222" rtlCol="0">
              <a:spAutoFit/>
            </a:bodyPr>
            <a:lstStyle/>
            <a:p>
              <a:pPr marL="0" marR="0" lvl="0" indent="0" algn="ctr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*Word / X / P</a:t>
              </a:r>
            </a:p>
          </p:txBody>
        </p:sp>
        <p:sp>
          <p:nvSpPr>
            <p:cNvPr id="91" name="Freeform 124">
              <a:extLst>
                <a:ext uri="{FF2B5EF4-FFF2-40B4-BE49-F238E27FC236}">
                  <a16:creationId xmlns:a16="http://schemas.microsoft.com/office/drawing/2014/main" id="{B20039E6-8C79-4B0D-B55F-4615376D4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50" y="2374286"/>
              <a:ext cx="1569400" cy="2240204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75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030EFAA-46B7-4AE9-B575-9ADD7BAC83C8}"/>
                </a:ext>
              </a:extLst>
            </p:cNvPr>
            <p:cNvGrpSpPr/>
            <p:nvPr/>
          </p:nvGrpSpPr>
          <p:grpSpPr>
            <a:xfrm>
              <a:off x="1802614" y="2455541"/>
              <a:ext cx="178777" cy="51895"/>
              <a:chOff x="3519313" y="2455072"/>
              <a:chExt cx="178802" cy="51895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866719D-9EAC-409A-9385-E5AD732D9A3D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2F2A67B-A9F3-4D3F-AC50-6893C955C444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1952D88-B099-4152-9404-396ED0CCA7F8}"/>
                </a:ext>
              </a:extLst>
            </p:cNvPr>
            <p:cNvCxnSpPr>
              <a:cxnSpLocks/>
            </p:cNvCxnSpPr>
            <p:nvPr/>
          </p:nvCxnSpPr>
          <p:spPr>
            <a:xfrm>
              <a:off x="608975" y="2783635"/>
              <a:ext cx="155606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C1CF635-B912-426A-B499-AD743C5EABB8}"/>
                </a:ext>
              </a:extLst>
            </p:cNvPr>
            <p:cNvCxnSpPr>
              <a:cxnSpLocks/>
            </p:cNvCxnSpPr>
            <p:nvPr/>
          </p:nvCxnSpPr>
          <p:spPr>
            <a:xfrm>
              <a:off x="699340" y="2988548"/>
              <a:ext cx="102666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A56B67C-74E9-4776-BB27-79C342AB8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340" y="3173959"/>
              <a:ext cx="1026661" cy="152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0F8CB36-6F3F-483C-BA9A-E5289189D0CF}"/>
                </a:ext>
              </a:extLst>
            </p:cNvPr>
            <p:cNvCxnSpPr>
              <a:cxnSpLocks/>
            </p:cNvCxnSpPr>
            <p:nvPr/>
          </p:nvCxnSpPr>
          <p:spPr>
            <a:xfrm>
              <a:off x="699340" y="3362425"/>
              <a:ext cx="102666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EE8A531-117B-48E0-A8CF-7B41D14DC1AA}"/>
                </a:ext>
              </a:extLst>
            </p:cNvPr>
            <p:cNvCxnSpPr>
              <a:cxnSpLocks/>
            </p:cNvCxnSpPr>
            <p:nvPr/>
          </p:nvCxnSpPr>
          <p:spPr>
            <a:xfrm>
              <a:off x="699339" y="3736302"/>
              <a:ext cx="1026662" cy="280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5C7580B-47DC-456F-85C0-63FA81AFD0DC}"/>
                </a:ext>
              </a:extLst>
            </p:cNvPr>
            <p:cNvCxnSpPr>
              <a:cxnSpLocks/>
            </p:cNvCxnSpPr>
            <p:nvPr/>
          </p:nvCxnSpPr>
          <p:spPr>
            <a:xfrm>
              <a:off x="699339" y="3549363"/>
              <a:ext cx="102666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37F7DA2-27A2-4A55-AD9A-D7B31CD1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339" y="4479918"/>
              <a:ext cx="1026662" cy="413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38329D-558F-428F-8385-17DE94935A1A}"/>
                </a:ext>
              </a:extLst>
            </p:cNvPr>
            <p:cNvCxnSpPr>
              <a:cxnSpLocks/>
            </p:cNvCxnSpPr>
            <p:nvPr/>
          </p:nvCxnSpPr>
          <p:spPr>
            <a:xfrm>
              <a:off x="699339" y="4297117"/>
              <a:ext cx="102666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BE0A44B-7C0B-492C-93D7-1820B6D8B5C2}"/>
                </a:ext>
              </a:extLst>
            </p:cNvPr>
            <p:cNvGrpSpPr/>
            <p:nvPr/>
          </p:nvGrpSpPr>
          <p:grpSpPr>
            <a:xfrm>
              <a:off x="721329" y="3782446"/>
              <a:ext cx="459109" cy="444112"/>
              <a:chOff x="3892203" y="1776768"/>
              <a:chExt cx="688349" cy="665863"/>
            </a:xfrm>
          </p:grpSpPr>
          <p:sp>
            <p:nvSpPr>
              <p:cNvPr id="107" name="Partial Circle 106">
                <a:extLst>
                  <a:ext uri="{FF2B5EF4-FFF2-40B4-BE49-F238E27FC236}">
                    <a16:creationId xmlns:a16="http://schemas.microsoft.com/office/drawing/2014/main" id="{53C77FBA-1881-4B9C-A2B6-EA48E504F569}"/>
                  </a:ext>
                </a:extLst>
              </p:cNvPr>
              <p:cNvSpPr/>
              <p:nvPr/>
            </p:nvSpPr>
            <p:spPr bwMode="auto">
              <a:xfrm>
                <a:off x="3892203" y="1825216"/>
                <a:ext cx="617415" cy="617415"/>
              </a:xfrm>
              <a:prstGeom prst="pie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8" name="Partial Circle 107">
                <a:extLst>
                  <a:ext uri="{FF2B5EF4-FFF2-40B4-BE49-F238E27FC236}">
                    <a16:creationId xmlns:a16="http://schemas.microsoft.com/office/drawing/2014/main" id="{6FEF64A7-4B20-4019-AA44-DB9C1D8E4349}"/>
                  </a:ext>
                </a:extLst>
              </p:cNvPr>
              <p:cNvSpPr/>
              <p:nvPr/>
            </p:nvSpPr>
            <p:spPr bwMode="auto">
              <a:xfrm rot="18411831">
                <a:off x="3954379" y="1776769"/>
                <a:ext cx="626173" cy="626172"/>
              </a:xfrm>
              <a:prstGeom prst="pie">
                <a:avLst>
                  <a:gd name="adj1" fmla="val 19394019"/>
                  <a:gd name="adj2" fmla="val 3105972"/>
                </a:avLst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A9FB5F1-14C1-4D42-A2CB-5D87B1602F40}"/>
                </a:ext>
              </a:extLst>
            </p:cNvPr>
            <p:cNvCxnSpPr>
              <a:cxnSpLocks/>
            </p:cNvCxnSpPr>
            <p:nvPr/>
          </p:nvCxnSpPr>
          <p:spPr>
            <a:xfrm>
              <a:off x="599550" y="2611553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617347-F190-40C6-A997-5A41F3969803}"/>
                </a:ext>
              </a:extLst>
            </p:cNvPr>
            <p:cNvGrpSpPr/>
            <p:nvPr/>
          </p:nvGrpSpPr>
          <p:grpSpPr>
            <a:xfrm>
              <a:off x="2035536" y="2448739"/>
              <a:ext cx="59952" cy="59952"/>
              <a:chOff x="3544362" y="2448739"/>
              <a:chExt cx="59952" cy="59952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4E39F2E-D738-4D5B-864A-1F7B537775A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4A59DAE-E56A-47B3-BB8E-A06E46C35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53805D-1F1B-47D5-BC39-A07E8D4B4BF9}"/>
              </a:ext>
            </a:extLst>
          </p:cNvPr>
          <p:cNvGrpSpPr/>
          <p:nvPr/>
        </p:nvGrpSpPr>
        <p:grpSpPr>
          <a:xfrm>
            <a:off x="4718577" y="1866147"/>
            <a:ext cx="1501150" cy="2401326"/>
            <a:chOff x="4992634" y="1954180"/>
            <a:chExt cx="1667341" cy="265586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01DB661-9871-4B47-BD1F-CBFD9DDC7421}"/>
                </a:ext>
              </a:extLst>
            </p:cNvPr>
            <p:cNvGrpSpPr/>
            <p:nvPr/>
          </p:nvGrpSpPr>
          <p:grpSpPr>
            <a:xfrm>
              <a:off x="4992634" y="1954180"/>
              <a:ext cx="1667341" cy="2655868"/>
              <a:chOff x="6832147" y="1953970"/>
              <a:chExt cx="1667578" cy="2656243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44649C8-F65C-4A73-857B-2EF751B1636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76" tIns="146222" rIns="182776" bIns="146222" rtlCol="0">
                <a:spAutoFit/>
              </a:bodyPr>
              <a:lstStyle/>
              <a:p>
                <a:pPr marL="0" marR="0" lvl="0" indent="0" algn="ctr" defTabSz="913841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Outlook</a:t>
                </a:r>
              </a:p>
            </p:txBody>
          </p:sp>
          <p:sp>
            <p:nvSpPr>
              <p:cNvPr id="134" name="Freeform 124">
                <a:extLst>
                  <a:ext uri="{FF2B5EF4-FFF2-40B4-BE49-F238E27FC236}">
                    <a16:creationId xmlns:a16="http://schemas.microsoft.com/office/drawing/2014/main" id="{5FF826E2-355F-4F74-AB77-44D3DE0B8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92" tIns="44796" rIns="89592" bIns="447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1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F11912D-56D2-4612-BE1F-F54EA3F05D7F}"/>
                  </a:ext>
                </a:extLst>
              </p:cNvPr>
              <p:cNvSpPr/>
              <p:nvPr/>
            </p:nvSpPr>
            <p:spPr>
              <a:xfrm>
                <a:off x="7002589" y="2845397"/>
                <a:ext cx="819347" cy="163530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8941A4C-539D-406B-90D8-D9033CEBEDE1}"/>
                  </a:ext>
                </a:extLst>
              </p:cNvPr>
              <p:cNvSpPr/>
              <p:nvPr/>
            </p:nvSpPr>
            <p:spPr>
              <a:xfrm>
                <a:off x="7999243" y="2850064"/>
                <a:ext cx="320512" cy="16273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B2629B1-E90C-490C-976F-3F91CD4E86AF}"/>
                </a:ext>
              </a:extLst>
            </p:cNvPr>
            <p:cNvGrpSpPr/>
            <p:nvPr/>
          </p:nvGrpSpPr>
          <p:grpSpPr>
            <a:xfrm>
              <a:off x="6245149" y="2450265"/>
              <a:ext cx="178777" cy="51895"/>
              <a:chOff x="3519313" y="2455072"/>
              <a:chExt cx="178802" cy="51895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4105536-ED31-4091-9DDE-C9A15036A028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566BF3A-B3B1-4F91-BC10-896F335DFF60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D6E9E24-3A59-4C21-9471-4572DF85A1A4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4E97C65-5E3F-440B-9692-9C1E0017DBD7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A58C394-E352-4A10-9A32-DD384A4E72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FC56340-F27B-44BB-83DB-02567CA53E8B}"/>
              </a:ext>
            </a:extLst>
          </p:cNvPr>
          <p:cNvGrpSpPr/>
          <p:nvPr/>
        </p:nvGrpSpPr>
        <p:grpSpPr>
          <a:xfrm>
            <a:off x="4931762" y="2824614"/>
            <a:ext cx="628960" cy="109624"/>
            <a:chOff x="5247025" y="3123889"/>
            <a:chExt cx="629049" cy="109639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CCA50B9-D44A-472A-88DC-D6D3B8B4DFFD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8291BD8-D389-46BB-8F78-6AA6D81C2539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C036976-90EC-4969-8FB3-C12F354B97B6}"/>
              </a:ext>
            </a:extLst>
          </p:cNvPr>
          <p:cNvGrpSpPr/>
          <p:nvPr/>
        </p:nvGrpSpPr>
        <p:grpSpPr>
          <a:xfrm>
            <a:off x="4933441" y="3024977"/>
            <a:ext cx="628960" cy="109624"/>
            <a:chOff x="5247025" y="3123889"/>
            <a:chExt cx="629049" cy="109639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B5EF2F-7A74-40E0-AD0D-D4C69A862A3E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88B1B2-DA9C-400E-8C8A-B68B7D70F919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4DC5738-136F-4F7F-89D5-CC5E6C8C7832}"/>
              </a:ext>
            </a:extLst>
          </p:cNvPr>
          <p:cNvGrpSpPr/>
          <p:nvPr/>
        </p:nvGrpSpPr>
        <p:grpSpPr>
          <a:xfrm>
            <a:off x="4926314" y="3233668"/>
            <a:ext cx="628960" cy="109624"/>
            <a:chOff x="5247025" y="3123889"/>
            <a:chExt cx="629049" cy="109639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0E46C87-386C-4EFD-B238-8A280D5AED47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D9CA8F9-2049-4E41-8C8E-7D892E56ABA9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BA9F6E5-5198-4FB7-A7AB-E502F2A73FB4}"/>
              </a:ext>
            </a:extLst>
          </p:cNvPr>
          <p:cNvGrpSpPr/>
          <p:nvPr/>
        </p:nvGrpSpPr>
        <p:grpSpPr>
          <a:xfrm>
            <a:off x="4927827" y="3432658"/>
            <a:ext cx="628309" cy="109584"/>
            <a:chOff x="5247025" y="3123889"/>
            <a:chExt cx="628398" cy="109599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30DE532-CC01-43BE-B117-452FD474F741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709AAD8-E56C-4BD1-A6FF-B91273F6B63C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19900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533406D-A15C-4B19-8E1A-784709BC9B93}"/>
              </a:ext>
            </a:extLst>
          </p:cNvPr>
          <p:cNvSpPr/>
          <p:nvPr/>
        </p:nvSpPr>
        <p:spPr>
          <a:xfrm>
            <a:off x="7457805" y="2644787"/>
            <a:ext cx="288524" cy="1543690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0043988-03AC-405B-AD51-790D46CB19DD}"/>
              </a:ext>
            </a:extLst>
          </p:cNvPr>
          <p:cNvCxnSpPr>
            <a:cxnSpLocks/>
          </p:cNvCxnSpPr>
          <p:nvPr/>
        </p:nvCxnSpPr>
        <p:spPr>
          <a:xfrm>
            <a:off x="6924865" y="3604201"/>
            <a:ext cx="463730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0B9268B-1818-4E67-A83C-79E35E5FD726}"/>
              </a:ext>
            </a:extLst>
          </p:cNvPr>
          <p:cNvCxnSpPr>
            <a:cxnSpLocks/>
          </p:cNvCxnSpPr>
          <p:nvPr/>
        </p:nvCxnSpPr>
        <p:spPr>
          <a:xfrm>
            <a:off x="6924865" y="3742985"/>
            <a:ext cx="463730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A5B895F-07C8-4AEF-9E2E-536843925F13}"/>
              </a:ext>
            </a:extLst>
          </p:cNvPr>
          <p:cNvCxnSpPr>
            <a:cxnSpLocks/>
          </p:cNvCxnSpPr>
          <p:nvPr/>
        </p:nvCxnSpPr>
        <p:spPr>
          <a:xfrm>
            <a:off x="6924865" y="3866051"/>
            <a:ext cx="463730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EF5A066-0DB4-45A2-90BE-F5111443660A}"/>
              </a:ext>
            </a:extLst>
          </p:cNvPr>
          <p:cNvSpPr txBox="1"/>
          <p:nvPr/>
        </p:nvSpPr>
        <p:spPr>
          <a:xfrm>
            <a:off x="4920095" y="4297202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Addins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D13F85F-5991-4159-AA61-91146EA91DC6}"/>
              </a:ext>
            </a:extLst>
          </p:cNvPr>
          <p:cNvSpPr txBox="1"/>
          <p:nvPr/>
        </p:nvSpPr>
        <p:spPr>
          <a:xfrm>
            <a:off x="6505606" y="4281632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Addins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265C1D6-647B-4621-BC6C-63C70D9CA870}"/>
              </a:ext>
            </a:extLst>
          </p:cNvPr>
          <p:cNvSpPr/>
          <p:nvPr/>
        </p:nvSpPr>
        <p:spPr>
          <a:xfrm>
            <a:off x="5150827" y="2474530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00D4DC6-9D0C-41F9-9EE0-F1ED3F817498}"/>
              </a:ext>
            </a:extLst>
          </p:cNvPr>
          <p:cNvSpPr/>
          <p:nvPr/>
        </p:nvSpPr>
        <p:spPr>
          <a:xfrm>
            <a:off x="4873751" y="2474530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B61CE5C-D8EB-47B6-8C14-08CAECCB0F57}"/>
              </a:ext>
            </a:extLst>
          </p:cNvPr>
          <p:cNvSpPr/>
          <p:nvPr/>
        </p:nvSpPr>
        <p:spPr>
          <a:xfrm>
            <a:off x="5427904" y="2474530"/>
            <a:ext cx="215354" cy="9042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002C569-D578-4218-B392-5BC75A2D753A}"/>
              </a:ext>
            </a:extLst>
          </p:cNvPr>
          <p:cNvSpPr/>
          <p:nvPr/>
        </p:nvSpPr>
        <p:spPr>
          <a:xfrm>
            <a:off x="6747235" y="2485411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D2FAE70-7281-473C-9F96-A8782031DDEE}"/>
              </a:ext>
            </a:extLst>
          </p:cNvPr>
          <p:cNvSpPr/>
          <p:nvPr/>
        </p:nvSpPr>
        <p:spPr>
          <a:xfrm>
            <a:off x="6470158" y="2485411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0EC357-EF34-42A0-986C-43A79E59F866}"/>
              </a:ext>
            </a:extLst>
          </p:cNvPr>
          <p:cNvSpPr/>
          <p:nvPr/>
        </p:nvSpPr>
        <p:spPr>
          <a:xfrm>
            <a:off x="7312744" y="2485411"/>
            <a:ext cx="215354" cy="9042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611E797-0107-4C38-925B-FD82808DBAD0}"/>
              </a:ext>
            </a:extLst>
          </p:cNvPr>
          <p:cNvSpPr/>
          <p:nvPr/>
        </p:nvSpPr>
        <p:spPr>
          <a:xfrm>
            <a:off x="7030228" y="2485411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5DFC170-8488-43FB-AEB9-DD4BB40D03F1}"/>
              </a:ext>
            </a:extLst>
          </p:cNvPr>
          <p:cNvCxnSpPr>
            <a:cxnSpLocks/>
          </p:cNvCxnSpPr>
          <p:nvPr/>
        </p:nvCxnSpPr>
        <p:spPr>
          <a:xfrm>
            <a:off x="4766765" y="2601245"/>
            <a:ext cx="14057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2239644-0C32-4053-973C-75EE2B52039E}"/>
              </a:ext>
            </a:extLst>
          </p:cNvPr>
          <p:cNvCxnSpPr>
            <a:cxnSpLocks/>
          </p:cNvCxnSpPr>
          <p:nvPr/>
        </p:nvCxnSpPr>
        <p:spPr>
          <a:xfrm>
            <a:off x="4758250" y="2444927"/>
            <a:ext cx="1414226" cy="0"/>
          </a:xfrm>
          <a:prstGeom prst="line">
            <a:avLst/>
          </a:prstGeom>
          <a:ln w="158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34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9102" y="4877620"/>
            <a:ext cx="11333799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866" y="183024"/>
            <a:ext cx="11333142" cy="758717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Microsoft 365 Platform - Ignite </a:t>
            </a: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4447150" y="4903415"/>
            <a:ext cx="3334991" cy="486325"/>
          </a:xfrm>
          <a:prstGeom prst="rect">
            <a:avLst/>
          </a:prstGeom>
        </p:spPr>
        <p:txBody>
          <a:bodyPr vert="horz" wrap="square" lIns="146222" tIns="91388" rIns="146222" bIns="91388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l" defTabSz="8957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-147" normalizeH="0" baseline="0" noProof="0">
              <a:ln w="3175"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9102" y="1184224"/>
            <a:ext cx="11333797" cy="4566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2" rIns="182776" bIns="1462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Extend Microsoft 365 experiences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2565" y="1180388"/>
            <a:ext cx="11340334" cy="35862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3477598" y="1190281"/>
            <a:ext cx="1626474" cy="458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9BB8B2-DF7B-4AAB-B65E-94F4B26D6BEE}"/>
              </a:ext>
            </a:extLst>
          </p:cNvPr>
          <p:cNvGrpSpPr/>
          <p:nvPr/>
        </p:nvGrpSpPr>
        <p:grpSpPr>
          <a:xfrm>
            <a:off x="6330008" y="1853218"/>
            <a:ext cx="1506233" cy="2416613"/>
            <a:chOff x="554186" y="1954179"/>
            <a:chExt cx="1667341" cy="2660311"/>
          </a:xfrm>
        </p:grpSpPr>
        <p:sp>
          <p:nvSpPr>
            <p:cNvPr id="161" name="TextBox 160"/>
            <p:cNvSpPr txBox="1"/>
            <p:nvPr/>
          </p:nvSpPr>
          <p:spPr>
            <a:xfrm>
              <a:off x="554186" y="1954179"/>
              <a:ext cx="1667341" cy="538502"/>
            </a:xfrm>
            <a:prstGeom prst="rect">
              <a:avLst/>
            </a:prstGeom>
            <a:noFill/>
          </p:spPr>
          <p:txBody>
            <a:bodyPr wrap="square" lIns="182776" tIns="146222" rIns="182776" bIns="146222" rtlCol="0">
              <a:spAutoFit/>
            </a:bodyPr>
            <a:lstStyle/>
            <a:p>
              <a:pPr marL="0" marR="0" lvl="0" indent="0" algn="ctr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*Word / X / P</a:t>
              </a:r>
            </a:p>
          </p:txBody>
        </p:sp>
        <p:sp>
          <p:nvSpPr>
            <p:cNvPr id="232" name="Freeform 124"/>
            <p:cNvSpPr>
              <a:spLocks/>
            </p:cNvSpPr>
            <p:nvPr/>
          </p:nvSpPr>
          <p:spPr bwMode="auto">
            <a:xfrm>
              <a:off x="599550" y="2374286"/>
              <a:ext cx="1569400" cy="2240204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75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233" name="Group 232"/>
            <p:cNvGrpSpPr/>
            <p:nvPr/>
          </p:nvGrpSpPr>
          <p:grpSpPr>
            <a:xfrm>
              <a:off x="1802614" y="2455210"/>
              <a:ext cx="178777" cy="51888"/>
              <a:chOff x="3519313" y="2455072"/>
              <a:chExt cx="178802" cy="51895"/>
            </a:xfrm>
          </p:grpSpPr>
          <p:cxnSp>
            <p:nvCxnSpPr>
              <p:cNvPr id="247" name="Straight Connector 246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Rectangle 247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235" name="Straight Connector 234"/>
            <p:cNvCxnSpPr>
              <a:cxnSpLocks/>
            </p:cNvCxnSpPr>
            <p:nvPr/>
          </p:nvCxnSpPr>
          <p:spPr>
            <a:xfrm>
              <a:off x="608975" y="2783635"/>
              <a:ext cx="155606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cxnSpLocks/>
            </p:cNvCxnSpPr>
            <p:nvPr/>
          </p:nvCxnSpPr>
          <p:spPr>
            <a:xfrm>
              <a:off x="699340" y="2988548"/>
              <a:ext cx="102666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cxnSpLocks/>
            </p:cNvCxnSpPr>
            <p:nvPr/>
          </p:nvCxnSpPr>
          <p:spPr>
            <a:xfrm flipV="1">
              <a:off x="699340" y="3173959"/>
              <a:ext cx="1026661" cy="152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cxnSpLocks/>
            </p:cNvCxnSpPr>
            <p:nvPr/>
          </p:nvCxnSpPr>
          <p:spPr>
            <a:xfrm>
              <a:off x="699340" y="3362425"/>
              <a:ext cx="102666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cxnSpLocks/>
            </p:cNvCxnSpPr>
            <p:nvPr/>
          </p:nvCxnSpPr>
          <p:spPr>
            <a:xfrm>
              <a:off x="699339" y="3736302"/>
              <a:ext cx="1026662" cy="280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cxnSpLocks/>
            </p:cNvCxnSpPr>
            <p:nvPr/>
          </p:nvCxnSpPr>
          <p:spPr>
            <a:xfrm>
              <a:off x="699339" y="3549363"/>
              <a:ext cx="102666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cxnSpLocks/>
            </p:cNvCxnSpPr>
            <p:nvPr/>
          </p:nvCxnSpPr>
          <p:spPr>
            <a:xfrm flipV="1">
              <a:off x="699339" y="4479918"/>
              <a:ext cx="1026662" cy="413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>
              <a:cxnSpLocks/>
            </p:cNvCxnSpPr>
            <p:nvPr/>
          </p:nvCxnSpPr>
          <p:spPr>
            <a:xfrm>
              <a:off x="699339" y="4297117"/>
              <a:ext cx="102666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244" name="Group 243"/>
            <p:cNvGrpSpPr/>
            <p:nvPr/>
          </p:nvGrpSpPr>
          <p:grpSpPr>
            <a:xfrm>
              <a:off x="721329" y="3782446"/>
              <a:ext cx="459109" cy="444112"/>
              <a:chOff x="3892203" y="1776768"/>
              <a:chExt cx="688349" cy="665863"/>
            </a:xfrm>
          </p:grpSpPr>
          <p:sp>
            <p:nvSpPr>
              <p:cNvPr id="245" name="Partial Circle 244"/>
              <p:cNvSpPr/>
              <p:nvPr/>
            </p:nvSpPr>
            <p:spPr bwMode="auto">
              <a:xfrm>
                <a:off x="3892203" y="1825216"/>
                <a:ext cx="617415" cy="617415"/>
              </a:xfrm>
              <a:prstGeom prst="pie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6" name="Partial Circle 245"/>
              <p:cNvSpPr/>
              <p:nvPr/>
            </p:nvSpPr>
            <p:spPr bwMode="auto">
              <a:xfrm rot="18411831">
                <a:off x="3954379" y="1776769"/>
                <a:ext cx="626173" cy="626172"/>
              </a:xfrm>
              <a:prstGeom prst="pie">
                <a:avLst>
                  <a:gd name="adj1" fmla="val 19394019"/>
                  <a:gd name="adj2" fmla="val 3105972"/>
                </a:avLst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7C6EF8-8A41-48C6-B0CC-DC425A98F3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550" y="2611553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8A71C-1810-4375-9E3A-88B29F4478D3}"/>
                </a:ext>
              </a:extLst>
            </p:cNvPr>
            <p:cNvGrpSpPr/>
            <p:nvPr/>
          </p:nvGrpSpPr>
          <p:grpSpPr>
            <a:xfrm>
              <a:off x="2035536" y="2448739"/>
              <a:ext cx="59952" cy="59952"/>
              <a:chOff x="3544362" y="2448739"/>
              <a:chExt cx="59952" cy="5995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F20B433-63E1-4381-9EAC-5EC36F4C8DEE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0CCF948-B091-404E-9257-714A14251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/>
          <p:cNvSpPr txBox="1"/>
          <p:nvPr/>
        </p:nvSpPr>
        <p:spPr>
          <a:xfrm>
            <a:off x="2506255" y="2429445"/>
            <a:ext cx="1759017" cy="492962"/>
          </a:xfrm>
          <a:prstGeom prst="rect">
            <a:avLst/>
          </a:prstGeom>
          <a:noFill/>
        </p:spPr>
        <p:txBody>
          <a:bodyPr wrap="square" lIns="182776" tIns="146222" rIns="182776" bIns="146222" rtlCol="0">
            <a:spAutoFit/>
          </a:bodyPr>
          <a:lstStyle/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Teams</a:t>
            </a:r>
          </a:p>
        </p:txBody>
      </p:sp>
      <p:grpSp>
        <p:nvGrpSpPr>
          <p:cNvPr id="251" name="Group 250"/>
          <p:cNvGrpSpPr/>
          <p:nvPr/>
        </p:nvGrpSpPr>
        <p:grpSpPr>
          <a:xfrm>
            <a:off x="2117285" y="2828794"/>
            <a:ext cx="2508580" cy="1428317"/>
            <a:chOff x="860785" y="2274531"/>
            <a:chExt cx="1711028" cy="976904"/>
          </a:xfrm>
        </p:grpSpPr>
        <p:grpSp>
          <p:nvGrpSpPr>
            <p:cNvPr id="271" name="Group 270"/>
            <p:cNvGrpSpPr/>
            <p:nvPr/>
          </p:nvGrpSpPr>
          <p:grpSpPr>
            <a:xfrm>
              <a:off x="860785" y="2274531"/>
              <a:ext cx="1711028" cy="976904"/>
              <a:chOff x="506413" y="1787409"/>
              <a:chExt cx="2105025" cy="1201854"/>
            </a:xfrm>
          </p:grpSpPr>
          <p:sp>
            <p:nvSpPr>
              <p:cNvPr id="275" name="Rectangle 20"/>
              <p:cNvSpPr>
                <a:spLocks noChangeArrowheads="1"/>
              </p:cNvSpPr>
              <p:nvPr/>
            </p:nvSpPr>
            <p:spPr bwMode="auto">
              <a:xfrm>
                <a:off x="758825" y="1787409"/>
                <a:ext cx="1624012" cy="1120775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4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76" name="Oval 21"/>
              <p:cNvSpPr>
                <a:spLocks noChangeArrowheads="1"/>
              </p:cNvSpPr>
              <p:nvPr/>
            </p:nvSpPr>
            <p:spPr bwMode="auto">
              <a:xfrm>
                <a:off x="1552575" y="1808744"/>
                <a:ext cx="36512" cy="365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4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78" name="Freeform 23"/>
              <p:cNvSpPr>
                <a:spLocks/>
              </p:cNvSpPr>
              <p:nvPr/>
            </p:nvSpPr>
            <p:spPr bwMode="auto">
              <a:xfrm>
                <a:off x="506413" y="2903538"/>
                <a:ext cx="2105025" cy="85725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4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2" name="Rectangle 271"/>
            <p:cNvSpPr/>
            <p:nvPr/>
          </p:nvSpPr>
          <p:spPr bwMode="auto">
            <a:xfrm>
              <a:off x="1416844" y="2379311"/>
              <a:ext cx="846536" cy="7574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73" name="Rectangle 272"/>
            <p:cNvSpPr/>
            <p:nvPr/>
          </p:nvSpPr>
          <p:spPr bwMode="auto">
            <a:xfrm>
              <a:off x="1142807" y="2375321"/>
              <a:ext cx="234036" cy="7395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375" tIns="91375" rIns="34271" bIns="34271" rtlCol="0" anchor="b" anchorCtr="0"/>
            <a:lstStyle/>
            <a:p>
              <a:pPr marL="0" marR="0" lvl="0" indent="0" algn="ctr" defTabSz="931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Rectangle 273"/>
            <p:cNvSpPr/>
            <p:nvPr/>
          </p:nvSpPr>
          <p:spPr bwMode="auto">
            <a:xfrm>
              <a:off x="1142807" y="2375321"/>
              <a:ext cx="234036" cy="709167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4BAF9E-74D9-49B4-BA84-A7B3CC084CEE}"/>
              </a:ext>
            </a:extLst>
          </p:cNvPr>
          <p:cNvGrpSpPr/>
          <p:nvPr/>
        </p:nvGrpSpPr>
        <p:grpSpPr>
          <a:xfrm>
            <a:off x="4718577" y="1866145"/>
            <a:ext cx="1501150" cy="2401323"/>
            <a:chOff x="4992634" y="1954179"/>
            <a:chExt cx="1667341" cy="2655866"/>
          </a:xfrm>
        </p:grpSpPr>
        <p:grpSp>
          <p:nvGrpSpPr>
            <p:cNvPr id="279" name="Group 278"/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280" name="TextBox 279"/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76" tIns="146222" rIns="182776" bIns="146222" rtlCol="0">
                <a:spAutoFit/>
              </a:bodyPr>
              <a:lstStyle/>
              <a:p>
                <a:pPr marL="0" marR="0" lvl="0" indent="0" algn="ctr" defTabSz="913841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Outlook</a:t>
                </a:r>
              </a:p>
            </p:txBody>
          </p:sp>
          <p:sp>
            <p:nvSpPr>
              <p:cNvPr id="282" name="Freeform 124"/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92" tIns="44796" rIns="89592" bIns="447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1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7002589" y="2845397"/>
                <a:ext cx="819347" cy="163530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7999243" y="2850064"/>
                <a:ext cx="320512" cy="16273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2EE8D92F-6716-477E-BAF9-31A507926416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D17D2351-144A-4140-923E-75EE9DDF629A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E7D0C40-2640-41BC-940A-FF2D11BFAAC4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73E815E-56C1-481C-B042-747ACFF168C6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ED5308-9F42-4DB1-BC11-A91F9701D844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B468B4E6-3AD6-4BAB-897A-DED197921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8898C8-82F0-4EC0-9A77-D46BB5A99422}"/>
              </a:ext>
            </a:extLst>
          </p:cNvPr>
          <p:cNvGrpSpPr/>
          <p:nvPr/>
        </p:nvGrpSpPr>
        <p:grpSpPr>
          <a:xfrm>
            <a:off x="2563294" y="3161052"/>
            <a:ext cx="278066" cy="107979"/>
            <a:chOff x="2842527" y="3460375"/>
            <a:chExt cx="278106" cy="107994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81A18CD-DB2E-4A3D-B06C-144ED016FD87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2CA33B6-170D-405B-993F-B96F31AEA3A8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people_5" title="Icon of a person with a box around them">
              <a:extLst>
                <a:ext uri="{FF2B5EF4-FFF2-40B4-BE49-F238E27FC236}">
                  <a16:creationId xmlns:a16="http://schemas.microsoft.com/office/drawing/2014/main" id="{50D35C4A-6A59-445F-AECD-F7C8B261B6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938C31F-F59A-4846-BC1C-DDA8E987157F}"/>
              </a:ext>
            </a:extLst>
          </p:cNvPr>
          <p:cNvSpPr/>
          <p:nvPr/>
        </p:nvSpPr>
        <p:spPr bwMode="auto">
          <a:xfrm>
            <a:off x="3238815" y="2983939"/>
            <a:ext cx="302614" cy="10753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07A7A09-450B-4767-9BC2-3B83A6E4F4C9}"/>
              </a:ext>
            </a:extLst>
          </p:cNvPr>
          <p:cNvSpPr/>
          <p:nvPr/>
        </p:nvSpPr>
        <p:spPr bwMode="auto">
          <a:xfrm>
            <a:off x="3546096" y="2983377"/>
            <a:ext cx="302614" cy="10753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D62C4E8-D4A5-4A6D-B36F-3BDE3A39E1F8}"/>
              </a:ext>
            </a:extLst>
          </p:cNvPr>
          <p:cNvGrpSpPr/>
          <p:nvPr/>
        </p:nvGrpSpPr>
        <p:grpSpPr>
          <a:xfrm>
            <a:off x="2563146" y="3305682"/>
            <a:ext cx="278066" cy="107979"/>
            <a:chOff x="2842527" y="3460375"/>
            <a:chExt cx="278106" cy="107994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20D1053-CE63-4D14-9947-3D9699DAD7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AC109B4-6395-46EA-A64E-A95341B34ADB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people_5" title="Icon of a person with a box around them">
              <a:extLst>
                <a:ext uri="{FF2B5EF4-FFF2-40B4-BE49-F238E27FC236}">
                  <a16:creationId xmlns:a16="http://schemas.microsoft.com/office/drawing/2014/main" id="{C67CDA8E-186E-442D-B39E-29FC7BC6CC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4940F7A-DFF9-4E10-9ECA-150567FF8EDD}"/>
              </a:ext>
            </a:extLst>
          </p:cNvPr>
          <p:cNvGrpSpPr/>
          <p:nvPr/>
        </p:nvGrpSpPr>
        <p:grpSpPr>
          <a:xfrm>
            <a:off x="2563146" y="3445141"/>
            <a:ext cx="278066" cy="107979"/>
            <a:chOff x="2842527" y="3460375"/>
            <a:chExt cx="278106" cy="107994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734C321-6715-4F45-980A-B2F343E5FFDB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CF75453-4547-4016-90BB-FA4129CEA2F3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people_5" title="Icon of a person with a box around them">
              <a:extLst>
                <a:ext uri="{FF2B5EF4-FFF2-40B4-BE49-F238E27FC236}">
                  <a16:creationId xmlns:a16="http://schemas.microsoft.com/office/drawing/2014/main" id="{274980FA-1FB7-4C9B-9370-4EFF3CF075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CF29F8F-69E4-43E2-80E9-AB2D2B6B22D3}"/>
              </a:ext>
            </a:extLst>
          </p:cNvPr>
          <p:cNvGrpSpPr/>
          <p:nvPr/>
        </p:nvGrpSpPr>
        <p:grpSpPr>
          <a:xfrm>
            <a:off x="2563146" y="3587191"/>
            <a:ext cx="278066" cy="107979"/>
            <a:chOff x="2842527" y="3460375"/>
            <a:chExt cx="278106" cy="107994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F7035C-5C69-4CF2-A694-AF08C9E8918F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37262D4-1C7F-4DAC-87C4-57C7A4231ACB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people_5" title="Icon of a person with a box around them">
              <a:extLst>
                <a:ext uri="{FF2B5EF4-FFF2-40B4-BE49-F238E27FC236}">
                  <a16:creationId xmlns:a16="http://schemas.microsoft.com/office/drawing/2014/main" id="{4FEB7350-5311-466D-BFB4-351476DB5F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CC4CE39-7601-4059-A9A6-56CFADD9C43E}"/>
              </a:ext>
            </a:extLst>
          </p:cNvPr>
          <p:cNvGrpSpPr/>
          <p:nvPr/>
        </p:nvGrpSpPr>
        <p:grpSpPr>
          <a:xfrm>
            <a:off x="2563146" y="3726657"/>
            <a:ext cx="278066" cy="107979"/>
            <a:chOff x="2842527" y="3460375"/>
            <a:chExt cx="278106" cy="107994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422B607-224D-40F4-A380-D63FFDDDF05E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BFCF1CF-E996-46B0-BE11-EF5A50CF9A6E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people_5" title="Icon of a person with a box around them">
              <a:extLst>
                <a:ext uri="{FF2B5EF4-FFF2-40B4-BE49-F238E27FC236}">
                  <a16:creationId xmlns:a16="http://schemas.microsoft.com/office/drawing/2014/main" id="{F4C52931-B02A-46C7-ADB6-CB30E0F935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06AC81-A0A6-4D1B-B82A-D19A781F8C63}"/>
              </a:ext>
            </a:extLst>
          </p:cNvPr>
          <p:cNvGrpSpPr/>
          <p:nvPr/>
        </p:nvGrpSpPr>
        <p:grpSpPr>
          <a:xfrm>
            <a:off x="2563146" y="3863541"/>
            <a:ext cx="278066" cy="107979"/>
            <a:chOff x="2842527" y="3460375"/>
            <a:chExt cx="278106" cy="107994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A24B237-4B36-48A9-9F37-26FF6A30D4D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9904EC7-2CC8-49E7-98FA-0383C4D392DF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people_5" title="Icon of a person with a box around them">
              <a:extLst>
                <a:ext uri="{FF2B5EF4-FFF2-40B4-BE49-F238E27FC236}">
                  <a16:creationId xmlns:a16="http://schemas.microsoft.com/office/drawing/2014/main" id="{01A2E19B-8456-45CC-AE4F-2576AE6D7D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36CA9C-1C0F-42BB-9BD6-05071D13ECB7}"/>
              </a:ext>
            </a:extLst>
          </p:cNvPr>
          <p:cNvGrpSpPr/>
          <p:nvPr/>
        </p:nvGrpSpPr>
        <p:grpSpPr>
          <a:xfrm>
            <a:off x="4931762" y="2824614"/>
            <a:ext cx="628960" cy="109624"/>
            <a:chOff x="5247025" y="3123889"/>
            <a:chExt cx="629049" cy="1096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D884A1D-E6F5-4D8E-9104-FAE48D10A292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722EFE6-B539-463E-8ECF-1F388A9D46D6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111B029-135A-45B2-A9AE-174AC5CAF2DB}"/>
              </a:ext>
            </a:extLst>
          </p:cNvPr>
          <p:cNvGrpSpPr/>
          <p:nvPr/>
        </p:nvGrpSpPr>
        <p:grpSpPr>
          <a:xfrm>
            <a:off x="4933441" y="3024977"/>
            <a:ext cx="628960" cy="109624"/>
            <a:chOff x="5247025" y="3123889"/>
            <a:chExt cx="629049" cy="109639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B01358C-697A-46BF-B63C-A4B41D0AF31E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345750B-E853-4CB0-A039-12BACACCE951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CAB1111-5A51-4423-B08D-CAF66D6D7D82}"/>
              </a:ext>
            </a:extLst>
          </p:cNvPr>
          <p:cNvGrpSpPr/>
          <p:nvPr/>
        </p:nvGrpSpPr>
        <p:grpSpPr>
          <a:xfrm>
            <a:off x="4926314" y="3233668"/>
            <a:ext cx="628960" cy="109624"/>
            <a:chOff x="5247025" y="3123889"/>
            <a:chExt cx="629049" cy="109639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4EF078F-0420-4F12-9E01-E441373F279A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5CD7914-681E-42DD-B9C8-12090E4B3E90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C3AB3AE-7381-449F-B3E8-FC57ECB26B14}"/>
              </a:ext>
            </a:extLst>
          </p:cNvPr>
          <p:cNvGrpSpPr/>
          <p:nvPr/>
        </p:nvGrpSpPr>
        <p:grpSpPr>
          <a:xfrm>
            <a:off x="4927827" y="3432658"/>
            <a:ext cx="628309" cy="109584"/>
            <a:chOff x="5247025" y="3123889"/>
            <a:chExt cx="628398" cy="109599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157DCA3-3731-402B-8E7A-D9787B370C8C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74949F2C-68F5-48AC-9FA4-7AA7ECCC54E5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19900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Rectangle 225">
            <a:extLst>
              <a:ext uri="{FF2B5EF4-FFF2-40B4-BE49-F238E27FC236}">
                <a16:creationId xmlns:a16="http://schemas.microsoft.com/office/drawing/2014/main" id="{462F7E4E-2D87-4DDE-AF3A-649FD6510AC1}"/>
              </a:ext>
            </a:extLst>
          </p:cNvPr>
          <p:cNvSpPr/>
          <p:nvPr/>
        </p:nvSpPr>
        <p:spPr>
          <a:xfrm>
            <a:off x="7457805" y="2644787"/>
            <a:ext cx="288524" cy="1543690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598A46AD-E6DE-439B-859D-F557919F02EE}"/>
              </a:ext>
            </a:extLst>
          </p:cNvPr>
          <p:cNvCxnSpPr>
            <a:cxnSpLocks/>
          </p:cNvCxnSpPr>
          <p:nvPr/>
        </p:nvCxnSpPr>
        <p:spPr>
          <a:xfrm>
            <a:off x="6924865" y="3604201"/>
            <a:ext cx="463730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45D8305-B03C-4DCA-A5B8-2BA68BF6E7CC}"/>
              </a:ext>
            </a:extLst>
          </p:cNvPr>
          <p:cNvCxnSpPr>
            <a:cxnSpLocks/>
          </p:cNvCxnSpPr>
          <p:nvPr/>
        </p:nvCxnSpPr>
        <p:spPr>
          <a:xfrm>
            <a:off x="6924865" y="3742985"/>
            <a:ext cx="463730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066481A-BA11-47D0-93B8-310E9BEB2DF5}"/>
              </a:ext>
            </a:extLst>
          </p:cNvPr>
          <p:cNvCxnSpPr>
            <a:cxnSpLocks/>
          </p:cNvCxnSpPr>
          <p:nvPr/>
        </p:nvCxnSpPr>
        <p:spPr>
          <a:xfrm>
            <a:off x="6924865" y="3866051"/>
            <a:ext cx="463730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73B7D0CF-B85A-4B2D-BB88-FA92CA1A68C1}"/>
              </a:ext>
            </a:extLst>
          </p:cNvPr>
          <p:cNvSpPr txBox="1"/>
          <p:nvPr/>
        </p:nvSpPr>
        <p:spPr>
          <a:xfrm>
            <a:off x="9744050" y="1836891"/>
            <a:ext cx="2214997" cy="489173"/>
          </a:xfrm>
          <a:prstGeom prst="rect">
            <a:avLst/>
          </a:prstGeom>
          <a:noFill/>
        </p:spPr>
        <p:txBody>
          <a:bodyPr wrap="square" lIns="182776" tIns="146222" rIns="182776" bIns="146222" rtlCol="0">
            <a:spAutoFit/>
          </a:bodyPr>
          <a:lstStyle/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*Fluid Preview Canvas</a:t>
            </a:r>
          </a:p>
        </p:txBody>
      </p:sp>
      <p:sp>
        <p:nvSpPr>
          <p:cNvPr id="262" name="Freeform 124">
            <a:extLst>
              <a:ext uri="{FF2B5EF4-FFF2-40B4-BE49-F238E27FC236}">
                <a16:creationId xmlns:a16="http://schemas.microsoft.com/office/drawing/2014/main" id="{9C3B8F8F-B271-4F5F-BB89-6EFECDBE15D4}"/>
              </a:ext>
            </a:extLst>
          </p:cNvPr>
          <p:cNvSpPr>
            <a:spLocks/>
          </p:cNvSpPr>
          <p:nvPr/>
        </p:nvSpPr>
        <p:spPr bwMode="auto">
          <a:xfrm>
            <a:off x="10166299" y="2218515"/>
            <a:ext cx="1417756" cy="2034990"/>
          </a:xfrm>
          <a:custGeom>
            <a:avLst/>
            <a:gdLst>
              <a:gd name="T0" fmla="*/ 0 w 423"/>
              <a:gd name="T1" fmla="*/ 590 h 604"/>
              <a:gd name="T2" fmla="*/ 14 w 423"/>
              <a:gd name="T3" fmla="*/ 604 h 604"/>
              <a:gd name="T4" fmla="*/ 409 w 423"/>
              <a:gd name="T5" fmla="*/ 604 h 604"/>
              <a:gd name="T6" fmla="*/ 423 w 423"/>
              <a:gd name="T7" fmla="*/ 590 h 604"/>
              <a:gd name="T8" fmla="*/ 423 w 423"/>
              <a:gd name="T9" fmla="*/ 14 h 604"/>
              <a:gd name="T10" fmla="*/ 409 w 423"/>
              <a:gd name="T11" fmla="*/ 0 h 604"/>
              <a:gd name="T12" fmla="*/ 14 w 423"/>
              <a:gd name="T13" fmla="*/ 0 h 604"/>
              <a:gd name="T14" fmla="*/ 0 w 423"/>
              <a:gd name="T15" fmla="*/ 14 h 604"/>
              <a:gd name="T16" fmla="*/ 0 w 423"/>
              <a:gd name="T17" fmla="*/ 59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3" h="604">
                <a:moveTo>
                  <a:pt x="0" y="590"/>
                </a:moveTo>
                <a:cubicBezTo>
                  <a:pt x="0" y="598"/>
                  <a:pt x="6" y="604"/>
                  <a:pt x="14" y="604"/>
                </a:cubicBezTo>
                <a:cubicBezTo>
                  <a:pt x="409" y="604"/>
                  <a:pt x="409" y="604"/>
                  <a:pt x="409" y="604"/>
                </a:cubicBezTo>
                <a:cubicBezTo>
                  <a:pt x="417" y="604"/>
                  <a:pt x="423" y="598"/>
                  <a:pt x="423" y="590"/>
                </a:cubicBezTo>
                <a:cubicBezTo>
                  <a:pt x="423" y="14"/>
                  <a:pt x="423" y="14"/>
                  <a:pt x="423" y="14"/>
                </a:cubicBezTo>
                <a:cubicBezTo>
                  <a:pt x="423" y="6"/>
                  <a:pt x="417" y="0"/>
                  <a:pt x="409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lnTo>
                  <a:pt x="0" y="590"/>
                </a:lnTo>
                <a:close/>
              </a:path>
            </a:pathLst>
          </a:custGeom>
          <a:noFill/>
          <a:ln w="158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75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8BC4266A-B364-4AF6-9F6B-429203F8A204}"/>
              </a:ext>
            </a:extLst>
          </p:cNvPr>
          <p:cNvGrpSpPr/>
          <p:nvPr/>
        </p:nvGrpSpPr>
        <p:grpSpPr>
          <a:xfrm>
            <a:off x="11253115" y="2292026"/>
            <a:ext cx="161504" cy="47134"/>
            <a:chOff x="3519313" y="2455072"/>
            <a:chExt cx="178802" cy="51895"/>
          </a:xfrm>
        </p:grpSpPr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B30BFD9-714A-4AF0-8F9B-B1419D6E559F}"/>
                </a:ext>
              </a:extLst>
            </p:cNvPr>
            <p:cNvCxnSpPr/>
            <p:nvPr/>
          </p:nvCxnSpPr>
          <p:spPr>
            <a:xfrm>
              <a:off x="3519313" y="2494798"/>
              <a:ext cx="72363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65C9A846-5896-4CE1-97BC-2F23F42797E4}"/>
                </a:ext>
              </a:extLst>
            </p:cNvPr>
            <p:cNvSpPr/>
            <p:nvPr/>
          </p:nvSpPr>
          <p:spPr bwMode="auto">
            <a:xfrm>
              <a:off x="3650938" y="2455072"/>
              <a:ext cx="47177" cy="51895"/>
            </a:xfrm>
            <a:prstGeom prst="rect">
              <a:avLst/>
            </a:prstGeom>
            <a:noFill/>
            <a:ln w="15875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75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3CFCFC6-D75B-49C4-A4AE-D873104D7006}"/>
              </a:ext>
            </a:extLst>
          </p:cNvPr>
          <p:cNvCxnSpPr>
            <a:cxnSpLocks/>
          </p:cNvCxnSpPr>
          <p:nvPr/>
        </p:nvCxnSpPr>
        <p:spPr>
          <a:xfrm>
            <a:off x="10166297" y="2434046"/>
            <a:ext cx="141422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40CB6DE-9465-48C2-A556-05BCC9D6EA56}"/>
              </a:ext>
            </a:extLst>
          </p:cNvPr>
          <p:cNvGrpSpPr/>
          <p:nvPr/>
        </p:nvGrpSpPr>
        <p:grpSpPr>
          <a:xfrm>
            <a:off x="11463532" y="2286148"/>
            <a:ext cx="54159" cy="54460"/>
            <a:chOff x="3544362" y="2448739"/>
            <a:chExt cx="59952" cy="59952"/>
          </a:xfrm>
        </p:grpSpPr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155B6CC-D8B5-4C9C-946C-DA5C94C27EDA}"/>
                </a:ext>
              </a:extLst>
            </p:cNvPr>
            <p:cNvCxnSpPr/>
            <p:nvPr/>
          </p:nvCxnSpPr>
          <p:spPr>
            <a:xfrm>
              <a:off x="3544362" y="2448739"/>
              <a:ext cx="59952" cy="59952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4EADC2D-0F0B-490E-8303-09016C510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4362" y="2448739"/>
              <a:ext cx="59952" cy="59952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5D843CA5-85D4-46FA-8619-F81F75F55849}"/>
              </a:ext>
            </a:extLst>
          </p:cNvPr>
          <p:cNvSpPr/>
          <p:nvPr/>
        </p:nvSpPr>
        <p:spPr>
          <a:xfrm>
            <a:off x="10275556" y="2606691"/>
            <a:ext cx="778759" cy="256332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F864901B-E456-4DD0-A803-40856EBC2E76}"/>
              </a:ext>
            </a:extLst>
          </p:cNvPr>
          <p:cNvSpPr/>
          <p:nvPr/>
        </p:nvSpPr>
        <p:spPr>
          <a:xfrm>
            <a:off x="11138295" y="2606692"/>
            <a:ext cx="321668" cy="254006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362E96AA-311F-4F20-830A-5434E3CCF2A1}"/>
              </a:ext>
            </a:extLst>
          </p:cNvPr>
          <p:cNvSpPr/>
          <p:nvPr/>
        </p:nvSpPr>
        <p:spPr>
          <a:xfrm>
            <a:off x="10271987" y="2934198"/>
            <a:ext cx="1187977" cy="650523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339B4FA9-F99B-4944-B7EB-C0A25F365C3F}"/>
              </a:ext>
            </a:extLst>
          </p:cNvPr>
          <p:cNvSpPr/>
          <p:nvPr/>
        </p:nvSpPr>
        <p:spPr>
          <a:xfrm>
            <a:off x="10275555" y="3662949"/>
            <a:ext cx="1187977" cy="254006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049576A3-EA53-4760-AEEF-B8CF67C25F7F}"/>
              </a:ext>
            </a:extLst>
          </p:cNvPr>
          <p:cNvSpPr/>
          <p:nvPr/>
        </p:nvSpPr>
        <p:spPr>
          <a:xfrm>
            <a:off x="429102" y="5495982"/>
            <a:ext cx="2336341" cy="54196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460ADC6C-9EC6-4E0B-84A4-0D026C9D3255}"/>
              </a:ext>
            </a:extLst>
          </p:cNvPr>
          <p:cNvSpPr txBox="1"/>
          <p:nvPr/>
        </p:nvSpPr>
        <p:spPr>
          <a:xfrm>
            <a:off x="429102" y="5591881"/>
            <a:ext cx="2336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*Fluid SDK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BE188150-7299-4FD7-B86B-96AD4B2A40FB}"/>
              </a:ext>
            </a:extLst>
          </p:cNvPr>
          <p:cNvSpPr/>
          <p:nvPr/>
        </p:nvSpPr>
        <p:spPr>
          <a:xfrm>
            <a:off x="5498975" y="5490541"/>
            <a:ext cx="2470253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D109FA8-9047-454E-9EB8-22507974F8CA}"/>
              </a:ext>
            </a:extLst>
          </p:cNvPr>
          <p:cNvSpPr txBox="1"/>
          <p:nvPr/>
        </p:nvSpPr>
        <p:spPr>
          <a:xfrm>
            <a:off x="5498128" y="5591881"/>
            <a:ext cx="247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Graph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389E142D-73C0-4140-9968-A65840D75783}"/>
              </a:ext>
            </a:extLst>
          </p:cNvPr>
          <p:cNvSpPr/>
          <p:nvPr/>
        </p:nvSpPr>
        <p:spPr>
          <a:xfrm>
            <a:off x="8063449" y="5492743"/>
            <a:ext cx="3699450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BA9519C-C432-45B9-AC3B-DE2D7B4B8A58}"/>
              </a:ext>
            </a:extLst>
          </p:cNvPr>
          <p:cNvSpPr txBox="1"/>
          <p:nvPr/>
        </p:nvSpPr>
        <p:spPr>
          <a:xfrm>
            <a:off x="8063449" y="5588641"/>
            <a:ext cx="369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LOB Systems &amp; Cloud Services</a:t>
            </a: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31F907C8-2E78-410B-AFBF-72A2D14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2" t="85373" r="9366" b="-1"/>
          <a:stretch/>
        </p:blipFill>
        <p:spPr>
          <a:xfrm>
            <a:off x="8987650" y="5027530"/>
            <a:ext cx="2770045" cy="3267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AC71DD-44EB-40A2-856C-4DF100645BE4}"/>
              </a:ext>
            </a:extLst>
          </p:cNvPr>
          <p:cNvGrpSpPr/>
          <p:nvPr/>
        </p:nvGrpSpPr>
        <p:grpSpPr>
          <a:xfrm>
            <a:off x="542450" y="1838961"/>
            <a:ext cx="1501150" cy="2770270"/>
            <a:chOff x="541661" y="1838735"/>
            <a:chExt cx="1501363" cy="277066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452432-851B-4EE4-AF02-623DB3F1E8F7}"/>
                </a:ext>
              </a:extLst>
            </p:cNvPr>
            <p:cNvSpPr txBox="1"/>
            <p:nvPr/>
          </p:nvSpPr>
          <p:spPr>
            <a:xfrm>
              <a:off x="541661" y="1838735"/>
              <a:ext cx="1501363" cy="493032"/>
            </a:xfrm>
            <a:prstGeom prst="rect">
              <a:avLst/>
            </a:prstGeom>
            <a:noFill/>
          </p:spPr>
          <p:txBody>
            <a:bodyPr wrap="square" lIns="182776" tIns="146222" rIns="182776" bIns="146222" rtlCol="0">
              <a:spAutoFit/>
            </a:bodyPr>
            <a:lstStyle/>
            <a:p>
              <a:pPr marL="0" marR="0" lvl="0" indent="0" algn="ctr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SharePoint</a:t>
              </a:r>
            </a:p>
          </p:txBody>
        </p:sp>
        <p:sp>
          <p:nvSpPr>
            <p:cNvPr id="117" name="Freeform 124">
              <a:extLst>
                <a:ext uri="{FF2B5EF4-FFF2-40B4-BE49-F238E27FC236}">
                  <a16:creationId xmlns:a16="http://schemas.microsoft.com/office/drawing/2014/main" id="{911902BA-98D4-477E-A400-E4A199A6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57" y="2214613"/>
              <a:ext cx="1413172" cy="2025786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B9D310-54DD-480B-BD45-C2C4FCC70B9E}"/>
                </a:ext>
              </a:extLst>
            </p:cNvPr>
            <p:cNvSpPr/>
            <p:nvPr/>
          </p:nvSpPr>
          <p:spPr>
            <a:xfrm>
              <a:off x="695115" y="2580574"/>
              <a:ext cx="1186793" cy="338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DDE90E-B237-49E3-9035-A6F2FA8D787C}"/>
                </a:ext>
              </a:extLst>
            </p:cNvPr>
            <p:cNvSpPr/>
            <p:nvPr/>
          </p:nvSpPr>
          <p:spPr>
            <a:xfrm>
              <a:off x="695115" y="3020944"/>
              <a:ext cx="288565" cy="325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A6B74B-B369-4654-A889-1647E57C44AA}"/>
                </a:ext>
              </a:extLst>
            </p:cNvPr>
            <p:cNvSpPr/>
            <p:nvPr/>
          </p:nvSpPr>
          <p:spPr>
            <a:xfrm>
              <a:off x="695114" y="3472680"/>
              <a:ext cx="737679" cy="65061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73ED6E8-DE9F-48F0-87A5-73C70DE11E77}"/>
                </a:ext>
              </a:extLst>
            </p:cNvPr>
            <p:cNvSpPr/>
            <p:nvPr/>
          </p:nvSpPr>
          <p:spPr>
            <a:xfrm>
              <a:off x="1592427" y="3017955"/>
              <a:ext cx="288565" cy="11023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1A84C7-AADC-4E30-B8FD-7A1ABA2AEE2D}"/>
                </a:ext>
              </a:extLst>
            </p:cNvPr>
            <p:cNvSpPr/>
            <p:nvPr/>
          </p:nvSpPr>
          <p:spPr>
            <a:xfrm>
              <a:off x="1143313" y="3017956"/>
              <a:ext cx="288565" cy="32530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3B2C4E-0F8B-41A9-B63B-6BDBF498F89C}"/>
                </a:ext>
              </a:extLst>
            </p:cNvPr>
            <p:cNvGrpSpPr/>
            <p:nvPr/>
          </p:nvGrpSpPr>
          <p:grpSpPr>
            <a:xfrm>
              <a:off x="1669492" y="2287040"/>
              <a:ext cx="160980" cy="46922"/>
              <a:chOff x="3519313" y="2455072"/>
              <a:chExt cx="178802" cy="5189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28F7AD7-8695-4246-91A0-7FA1FAACF6D4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5CCF2F9-88A7-4BF4-8810-6A5852928B07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500375-EA68-435A-8858-EBB35144BC34}"/>
                </a:ext>
              </a:extLst>
            </p:cNvPr>
            <p:cNvGrpSpPr/>
            <p:nvPr/>
          </p:nvGrpSpPr>
          <p:grpSpPr>
            <a:xfrm>
              <a:off x="1879228" y="2281188"/>
              <a:ext cx="53984" cy="54214"/>
              <a:chOff x="3544362" y="2448739"/>
              <a:chExt cx="59952" cy="59952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32E2A7C-826C-4397-8DFF-5B935818AA96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5CBA9A3-E6E6-48E8-B673-7CFDB8627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2FE38F-1B9C-4E8E-9522-C20E3777FBA4}"/>
                </a:ext>
              </a:extLst>
            </p:cNvPr>
            <p:cNvCxnSpPr>
              <a:cxnSpLocks/>
            </p:cNvCxnSpPr>
            <p:nvPr/>
          </p:nvCxnSpPr>
          <p:spPr>
            <a:xfrm>
              <a:off x="585757" y="2424907"/>
              <a:ext cx="140965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7CC8509-2C2D-45E6-9FC4-524187296C43}"/>
                </a:ext>
              </a:extLst>
            </p:cNvPr>
            <p:cNvSpPr txBox="1"/>
            <p:nvPr/>
          </p:nvSpPr>
          <p:spPr>
            <a:xfrm>
              <a:off x="688174" y="4297325"/>
              <a:ext cx="1136019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Web Parts</a:t>
              </a:r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549AD0C3-6A95-47B4-8DEE-81B394049855}"/>
              </a:ext>
            </a:extLst>
          </p:cNvPr>
          <p:cNvSpPr txBox="1"/>
          <p:nvPr/>
        </p:nvSpPr>
        <p:spPr>
          <a:xfrm>
            <a:off x="2817834" y="4302151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Tabs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EA45D37-9C82-4320-B6A4-737208821F7F}"/>
              </a:ext>
            </a:extLst>
          </p:cNvPr>
          <p:cNvSpPr txBox="1"/>
          <p:nvPr/>
        </p:nvSpPr>
        <p:spPr>
          <a:xfrm>
            <a:off x="4920095" y="4297202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Addins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D0A6B38E-E169-4132-8652-CEB00E724550}"/>
              </a:ext>
            </a:extLst>
          </p:cNvPr>
          <p:cNvSpPr txBox="1"/>
          <p:nvPr/>
        </p:nvSpPr>
        <p:spPr>
          <a:xfrm>
            <a:off x="6505606" y="4281632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Addins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0E5BD89-8A87-4F37-B933-51A83978BCD7}"/>
              </a:ext>
            </a:extLst>
          </p:cNvPr>
          <p:cNvSpPr txBox="1"/>
          <p:nvPr/>
        </p:nvSpPr>
        <p:spPr>
          <a:xfrm>
            <a:off x="9508460" y="4300868"/>
            <a:ext cx="2769945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*Fluid objects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AC2216BE-EF08-4B84-9031-F0ECD35482AF}"/>
              </a:ext>
            </a:extLst>
          </p:cNvPr>
          <p:cNvSpPr/>
          <p:nvPr/>
        </p:nvSpPr>
        <p:spPr>
          <a:xfrm>
            <a:off x="2939939" y="3138786"/>
            <a:ext cx="1226572" cy="87423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F6E7B756-D101-47ED-9E76-32280DD99743}"/>
              </a:ext>
            </a:extLst>
          </p:cNvPr>
          <p:cNvSpPr/>
          <p:nvPr/>
        </p:nvSpPr>
        <p:spPr>
          <a:xfrm>
            <a:off x="3236160" y="2981946"/>
            <a:ext cx="309903" cy="110737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10A94B6-51EE-44AB-97B2-DC717F56A56B}"/>
              </a:ext>
            </a:extLst>
          </p:cNvPr>
          <p:cNvSpPr/>
          <p:nvPr/>
        </p:nvSpPr>
        <p:spPr>
          <a:xfrm>
            <a:off x="2859662" y="5490425"/>
            <a:ext cx="2545094" cy="541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EC3FFF-D370-4B15-81DE-FCF145D14E96}"/>
              </a:ext>
            </a:extLst>
          </p:cNvPr>
          <p:cNvSpPr txBox="1"/>
          <p:nvPr/>
        </p:nvSpPr>
        <p:spPr>
          <a:xfrm>
            <a:off x="2879042" y="5605046"/>
            <a:ext cx="25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 | Teams | Office SDKs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CFBE60D-1100-4AAF-9DFC-340A77A2C375}"/>
              </a:ext>
            </a:extLst>
          </p:cNvPr>
          <p:cNvSpPr txBox="1"/>
          <p:nvPr/>
        </p:nvSpPr>
        <p:spPr>
          <a:xfrm>
            <a:off x="419905" y="6227227"/>
            <a:ext cx="5100026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= Preview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457DE1-CC05-43F4-9AA8-0B0571283FC9}"/>
              </a:ext>
            </a:extLst>
          </p:cNvPr>
          <p:cNvSpPr txBox="1"/>
          <p:nvPr/>
        </p:nvSpPr>
        <p:spPr>
          <a:xfrm>
            <a:off x="391949" y="4990408"/>
            <a:ext cx="9109839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Enterprise Development Model - yo@Microsoft365 | Hosting &amp; Auth | Governance | Context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705A437-05DA-42EE-8038-F47A46F31F05}"/>
              </a:ext>
            </a:extLst>
          </p:cNvPr>
          <p:cNvSpPr/>
          <p:nvPr/>
        </p:nvSpPr>
        <p:spPr>
          <a:xfrm>
            <a:off x="5150827" y="2474530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83CD81F-F0D4-491A-97ED-DD8A53283C74}"/>
              </a:ext>
            </a:extLst>
          </p:cNvPr>
          <p:cNvSpPr/>
          <p:nvPr/>
        </p:nvSpPr>
        <p:spPr>
          <a:xfrm>
            <a:off x="4873751" y="2474530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C46DF85-8AA4-4BC7-A5D0-837673DD9FEA}"/>
              </a:ext>
            </a:extLst>
          </p:cNvPr>
          <p:cNvSpPr/>
          <p:nvPr/>
        </p:nvSpPr>
        <p:spPr>
          <a:xfrm>
            <a:off x="5427904" y="2474530"/>
            <a:ext cx="215354" cy="9042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44F10C9-DDA9-46D4-987D-F69386BD3191}"/>
              </a:ext>
            </a:extLst>
          </p:cNvPr>
          <p:cNvSpPr/>
          <p:nvPr/>
        </p:nvSpPr>
        <p:spPr>
          <a:xfrm>
            <a:off x="6747235" y="2485411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25C7CC7-6623-40E8-8406-2C745A24C0EF}"/>
              </a:ext>
            </a:extLst>
          </p:cNvPr>
          <p:cNvSpPr/>
          <p:nvPr/>
        </p:nvSpPr>
        <p:spPr>
          <a:xfrm>
            <a:off x="6470158" y="2485411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6409896-527D-4A69-9C30-A723AA57B1AE}"/>
              </a:ext>
            </a:extLst>
          </p:cNvPr>
          <p:cNvSpPr/>
          <p:nvPr/>
        </p:nvSpPr>
        <p:spPr>
          <a:xfrm>
            <a:off x="7312744" y="2485411"/>
            <a:ext cx="215354" cy="9042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7912FF9-959E-4336-B134-EAC20554C992}"/>
              </a:ext>
            </a:extLst>
          </p:cNvPr>
          <p:cNvSpPr/>
          <p:nvPr/>
        </p:nvSpPr>
        <p:spPr>
          <a:xfrm>
            <a:off x="7030228" y="2485411"/>
            <a:ext cx="215354" cy="90421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80" tIns="44790" rIns="89580" bIns="447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3407503-9D10-4BBA-B812-379DA47F6D6D}"/>
              </a:ext>
            </a:extLst>
          </p:cNvPr>
          <p:cNvCxnSpPr>
            <a:cxnSpLocks/>
          </p:cNvCxnSpPr>
          <p:nvPr/>
        </p:nvCxnSpPr>
        <p:spPr>
          <a:xfrm>
            <a:off x="4766765" y="2601245"/>
            <a:ext cx="14057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C979216-EF61-4FEA-9DFC-39945027CF72}"/>
              </a:ext>
            </a:extLst>
          </p:cNvPr>
          <p:cNvCxnSpPr>
            <a:cxnSpLocks/>
          </p:cNvCxnSpPr>
          <p:nvPr/>
        </p:nvCxnSpPr>
        <p:spPr>
          <a:xfrm>
            <a:off x="4758250" y="2444927"/>
            <a:ext cx="1414226" cy="0"/>
          </a:xfrm>
          <a:prstGeom prst="line">
            <a:avLst/>
          </a:prstGeom>
          <a:ln w="158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83C595-023E-4D14-99A4-ECE8BC9A022A}"/>
              </a:ext>
            </a:extLst>
          </p:cNvPr>
          <p:cNvCxnSpPr>
            <a:cxnSpLocks/>
          </p:cNvCxnSpPr>
          <p:nvPr/>
        </p:nvCxnSpPr>
        <p:spPr>
          <a:xfrm>
            <a:off x="8104421" y="1635917"/>
            <a:ext cx="0" cy="31258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B5B6BCE-39E3-4678-9BC9-3AF77A3D2687}"/>
              </a:ext>
            </a:extLst>
          </p:cNvPr>
          <p:cNvGrpSpPr/>
          <p:nvPr/>
        </p:nvGrpSpPr>
        <p:grpSpPr>
          <a:xfrm>
            <a:off x="8366350" y="1848163"/>
            <a:ext cx="1501150" cy="2401323"/>
            <a:chOff x="4992634" y="1954179"/>
            <a:chExt cx="1667341" cy="265586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9DE8F60-FC16-4E28-93B3-C259FBDC2AF2}"/>
                </a:ext>
              </a:extLst>
            </p:cNvPr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02FFFA-43CD-4D89-94B5-094F3882ABC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76" tIns="146222" rIns="182776" bIns="146222" rtlCol="0">
                <a:spAutoFit/>
              </a:bodyPr>
              <a:lstStyle/>
              <a:p>
                <a:pPr marL="0" marR="0" lvl="0" indent="0" algn="ctr" defTabSz="913841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Workbench</a:t>
                </a:r>
              </a:p>
            </p:txBody>
          </p:sp>
          <p:sp>
            <p:nvSpPr>
              <p:cNvPr id="167" name="Freeform 124">
                <a:extLst>
                  <a:ext uri="{FF2B5EF4-FFF2-40B4-BE49-F238E27FC236}">
                    <a16:creationId xmlns:a16="http://schemas.microsoft.com/office/drawing/2014/main" id="{8A8592FD-FAE4-4B16-B506-8CE3C81B7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92" tIns="44796" rIns="89592" bIns="447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1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239845B-17A4-4284-A2E3-4C9EE05D3BFD}"/>
                  </a:ext>
                </a:extLst>
              </p:cNvPr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07AA344-33A3-48EF-A757-D1D16BC984DF}"/>
                  </a:ext>
                </a:extLst>
              </p:cNvPr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859B646-0E7D-4CBC-BC46-03CF4687D396}"/>
                  </a:ext>
                </a:extLst>
              </p:cNvPr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DFAD94B-0DBB-491A-B6F7-3C85BEE7BC75}"/>
                  </a:ext>
                </a:extLst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ED2F578-A86A-4528-A49D-65866E28E08B}"/>
                  </a:ext>
                </a:extLst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9BA395E-E823-48AF-8324-566E8D90C16B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24E7DAB-D0A1-4DB8-A7CA-42581A0EDB69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E5F20B3-8881-4ECB-B679-96AA9449EF5E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75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E19B75-36D6-4A3B-AFB6-2C6C766863D7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664DB84-FBB2-4AF7-9848-0DF13A3CFDD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4E64E03-A423-4B77-BDC7-9AB45AAC6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17A090-C9A1-47A9-83B5-5F1C9018399E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EE7FC24-E9CB-45BD-8722-9153D82FD463}"/>
              </a:ext>
            </a:extLst>
          </p:cNvPr>
          <p:cNvSpPr txBox="1"/>
          <p:nvPr/>
        </p:nvSpPr>
        <p:spPr>
          <a:xfrm>
            <a:off x="8512841" y="4306404"/>
            <a:ext cx="1135858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Parts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6083396-2D44-4426-8AC7-6EBDC701AC3E}"/>
              </a:ext>
            </a:extLst>
          </p:cNvPr>
          <p:cNvSpPr txBox="1"/>
          <p:nvPr/>
        </p:nvSpPr>
        <p:spPr>
          <a:xfrm>
            <a:off x="8104422" y="1658720"/>
            <a:ext cx="3653270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Developer Tooling</a:t>
            </a:r>
          </a:p>
        </p:txBody>
      </p:sp>
    </p:spTree>
    <p:extLst>
      <p:ext uri="{BB962C8B-B14F-4D97-AF65-F5344CB8AC3E}">
        <p14:creationId xmlns:p14="http://schemas.microsoft.com/office/powerpoint/2010/main" val="411131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2ABF2-5961-EE41-B2E0-BB4D1C87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501"/>
            <a:ext cx="10515600" cy="1325563"/>
          </a:xfrm>
        </p:spPr>
        <p:txBody>
          <a:bodyPr/>
          <a:lstStyle/>
          <a:p>
            <a:pPr algn="ctr"/>
            <a:r>
              <a:rPr lang="en-US" sz="7200" dirty="0" err="1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6469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531147-925F-4763-ACFC-224C95596BFB}"/>
              </a:ext>
            </a:extLst>
          </p:cNvPr>
          <p:cNvSpPr/>
          <p:nvPr/>
        </p:nvSpPr>
        <p:spPr bwMode="auto">
          <a:xfrm>
            <a:off x="1730" y="2160972"/>
            <a:ext cx="12188542" cy="253444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667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CE3FE2-0A82-4D87-8EE3-5D1F2EE54749}"/>
              </a:ext>
            </a:extLst>
          </p:cNvPr>
          <p:cNvSpPr/>
          <p:nvPr/>
        </p:nvSpPr>
        <p:spPr bwMode="auto">
          <a:xfrm>
            <a:off x="1730" y="4695414"/>
            <a:ext cx="12188542" cy="2162586"/>
          </a:xfrm>
          <a:prstGeom prst="rect">
            <a:avLst/>
          </a:prstGeom>
          <a:solidFill>
            <a:srgbClr val="00818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16743-A8C4-46D8-B017-655F66030CB2}"/>
              </a:ext>
            </a:extLst>
          </p:cNvPr>
          <p:cNvSpPr/>
          <p:nvPr/>
        </p:nvSpPr>
        <p:spPr bwMode="auto">
          <a:xfrm>
            <a:off x="1730" y="972"/>
            <a:ext cx="12188542" cy="2160000"/>
          </a:xfrm>
          <a:prstGeom prst="rect">
            <a:avLst/>
          </a:prstGeom>
          <a:solidFill>
            <a:srgbClr val="00818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60D2B9-EEE7-41FE-A7DF-697C60FF3598}"/>
              </a:ext>
            </a:extLst>
          </p:cNvPr>
          <p:cNvGrpSpPr/>
          <p:nvPr/>
        </p:nvGrpSpPr>
        <p:grpSpPr>
          <a:xfrm>
            <a:off x="507470" y="421884"/>
            <a:ext cx="11234169" cy="1315789"/>
            <a:chOff x="507470" y="421884"/>
            <a:chExt cx="11234169" cy="13157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681729-4BDE-41E1-B1EC-6EC20A169225}"/>
                </a:ext>
              </a:extLst>
            </p:cNvPr>
            <p:cNvGrpSpPr/>
            <p:nvPr/>
          </p:nvGrpSpPr>
          <p:grpSpPr>
            <a:xfrm>
              <a:off x="507470" y="467604"/>
              <a:ext cx="3020970" cy="1102119"/>
              <a:chOff x="209912" y="2937949"/>
              <a:chExt cx="3021828" cy="1102432"/>
            </a:xfrm>
          </p:grpSpPr>
          <p:sp>
            <p:nvSpPr>
              <p:cNvPr id="30" name="stat 1">
                <a:extLst>
                  <a:ext uri="{FF2B5EF4-FFF2-40B4-BE49-F238E27FC236}">
                    <a16:creationId xmlns:a16="http://schemas.microsoft.com/office/drawing/2014/main" id="{8DA465BB-0842-4011-B455-4C1DF7809355}"/>
                  </a:ext>
                </a:extLst>
              </p:cNvPr>
              <p:cNvSpPr/>
              <p:nvPr/>
            </p:nvSpPr>
            <p:spPr>
              <a:xfrm>
                <a:off x="209912" y="2937949"/>
                <a:ext cx="3021828" cy="554155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-15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&gt;500 samples</a:t>
                </a:r>
              </a:p>
            </p:txBody>
          </p:sp>
          <p:sp>
            <p:nvSpPr>
              <p:cNvPr id="31" name="stat 1">
                <a:extLst>
                  <a:ext uri="{FF2B5EF4-FFF2-40B4-BE49-F238E27FC236}">
                    <a16:creationId xmlns:a16="http://schemas.microsoft.com/office/drawing/2014/main" id="{40CE6DE4-A2F8-426D-A4A4-B45AB1F49490}"/>
                  </a:ext>
                </a:extLst>
              </p:cNvPr>
              <p:cNvSpPr/>
              <p:nvPr/>
            </p:nvSpPr>
            <p:spPr>
              <a:xfrm>
                <a:off x="421184" y="3320026"/>
                <a:ext cx="2599283" cy="720355"/>
              </a:xfrm>
              <a:prstGeom prst="rect">
                <a:avLst/>
              </a:prstGeom>
            </p:spPr>
            <p:txBody>
              <a:bodyPr wrap="square" lIns="0" tIns="164546" rIns="0" bIns="0" anchor="t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for helping to learn to extend Microsoft 365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F4A7BAB-A775-451F-9C02-C6CE9676A05E}"/>
                </a:ext>
              </a:extLst>
            </p:cNvPr>
            <p:cNvGrpSpPr/>
            <p:nvPr/>
          </p:nvGrpSpPr>
          <p:grpSpPr>
            <a:xfrm>
              <a:off x="8254392" y="467604"/>
              <a:ext cx="3487247" cy="1206035"/>
              <a:chOff x="8024392" y="2743967"/>
              <a:chExt cx="3488237" cy="1206375"/>
            </a:xfrm>
          </p:grpSpPr>
          <p:sp>
            <p:nvSpPr>
              <p:cNvPr id="34" name="stat 1">
                <a:extLst>
                  <a:ext uri="{FF2B5EF4-FFF2-40B4-BE49-F238E27FC236}">
                    <a16:creationId xmlns:a16="http://schemas.microsoft.com/office/drawing/2014/main" id="{7E0DA15E-C125-450E-BED6-669D8293F31A}"/>
                  </a:ext>
                </a:extLst>
              </p:cNvPr>
              <p:cNvSpPr/>
              <p:nvPr/>
            </p:nvSpPr>
            <p:spPr>
              <a:xfrm>
                <a:off x="8101754" y="2743967"/>
                <a:ext cx="3170896" cy="747852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398" b="0" i="0" u="none" strike="noStrike" kern="1200" cap="none" spc="-15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awarded</a:t>
                </a:r>
              </a:p>
            </p:txBody>
          </p:sp>
          <p:sp>
            <p:nvSpPr>
              <p:cNvPr id="35" name="stat 1">
                <a:extLst>
                  <a:ext uri="{FF2B5EF4-FFF2-40B4-BE49-F238E27FC236}">
                    <a16:creationId xmlns:a16="http://schemas.microsoft.com/office/drawing/2014/main" id="{113B6044-78C0-4E2D-B8B0-A7EDB1C10A3B}"/>
                  </a:ext>
                </a:extLst>
              </p:cNvPr>
              <p:cNvSpPr/>
              <p:nvPr/>
            </p:nvSpPr>
            <p:spPr>
              <a:xfrm>
                <a:off x="8024392" y="3340819"/>
                <a:ext cx="3488237" cy="609523"/>
              </a:xfrm>
              <a:prstGeom prst="rect">
                <a:avLst/>
              </a:prstGeom>
            </p:spPr>
            <p:txBody>
              <a:bodyPr wrap="square" lIns="0" tIns="164546" rIns="0" bIns="0" anchor="t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Internally at Microsoft as the reference model for community engagement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46843C-5717-4E72-B2E8-1BB696076968}"/>
                </a:ext>
              </a:extLst>
            </p:cNvPr>
            <p:cNvGrpSpPr/>
            <p:nvPr/>
          </p:nvGrpSpPr>
          <p:grpSpPr>
            <a:xfrm>
              <a:off x="4628927" y="467604"/>
              <a:ext cx="2934151" cy="1156495"/>
              <a:chOff x="4206679" y="2826834"/>
              <a:chExt cx="2934984" cy="1156822"/>
            </a:xfrm>
          </p:grpSpPr>
          <p:sp>
            <p:nvSpPr>
              <p:cNvPr id="32" name="stat 1">
                <a:extLst>
                  <a:ext uri="{FF2B5EF4-FFF2-40B4-BE49-F238E27FC236}">
                    <a16:creationId xmlns:a16="http://schemas.microsoft.com/office/drawing/2014/main" id="{5097EC0E-B5B7-48CB-8A61-F0B023BB39DE}"/>
                  </a:ext>
                </a:extLst>
              </p:cNvPr>
              <p:cNvSpPr/>
              <p:nvPr/>
            </p:nvSpPr>
            <p:spPr>
              <a:xfrm>
                <a:off x="4206679" y="2826834"/>
                <a:ext cx="2804742" cy="664985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-15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&gt;1000</a:t>
                </a:r>
              </a:p>
            </p:txBody>
          </p:sp>
          <p:sp>
            <p:nvSpPr>
              <p:cNvPr id="33" name="stat 1">
                <a:extLst>
                  <a:ext uri="{FF2B5EF4-FFF2-40B4-BE49-F238E27FC236}">
                    <a16:creationId xmlns:a16="http://schemas.microsoft.com/office/drawing/2014/main" id="{AE98C8EE-226E-4BA7-93E6-45EBE404D2D3}"/>
                  </a:ext>
                </a:extLst>
              </p:cNvPr>
              <p:cNvSpPr/>
              <p:nvPr/>
            </p:nvSpPr>
            <p:spPr>
              <a:xfrm>
                <a:off x="4237938" y="3263301"/>
                <a:ext cx="2903725" cy="720355"/>
              </a:xfrm>
              <a:prstGeom prst="rect">
                <a:avLst/>
              </a:prstGeom>
            </p:spPr>
            <p:txBody>
              <a:bodyPr wrap="square" lIns="0" tIns="164546" rIns="0" bIns="0" anchor="t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Contributors in GitHub organizations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64222-0344-45E2-A772-8B3AD802EB76}"/>
                </a:ext>
              </a:extLst>
            </p:cNvPr>
            <p:cNvCxnSpPr>
              <a:cxnSpLocks/>
            </p:cNvCxnSpPr>
            <p:nvPr/>
          </p:nvCxnSpPr>
          <p:spPr>
            <a:xfrm>
              <a:off x="4049028" y="421884"/>
              <a:ext cx="0" cy="1315789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F13EEB-563E-43CC-BB6A-B2F23889E838}"/>
                </a:ext>
              </a:extLst>
            </p:cNvPr>
            <p:cNvCxnSpPr>
              <a:cxnSpLocks/>
            </p:cNvCxnSpPr>
            <p:nvPr/>
          </p:nvCxnSpPr>
          <p:spPr>
            <a:xfrm>
              <a:off x="7961358" y="421884"/>
              <a:ext cx="0" cy="1315789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560054-03CD-4AE6-8892-2111B3CA6905}"/>
              </a:ext>
            </a:extLst>
          </p:cNvPr>
          <p:cNvSpPr/>
          <p:nvPr/>
        </p:nvSpPr>
        <p:spPr bwMode="auto">
          <a:xfrm>
            <a:off x="3458" y="1639611"/>
            <a:ext cx="12188542" cy="5075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1438109-9F9F-492A-998A-961349FF74F8}"/>
              </a:ext>
            </a:extLst>
          </p:cNvPr>
          <p:cNvSpPr/>
          <p:nvPr/>
        </p:nvSpPr>
        <p:spPr bwMode="auto">
          <a:xfrm rot="10800000">
            <a:off x="17357" y="4695414"/>
            <a:ext cx="12188542" cy="5075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4E9CFE-E7D9-4DC5-BACF-FC8C2B79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34" y="2638600"/>
            <a:ext cx="3723732" cy="159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235503-1A21-48D2-B2FA-3CDB332A47E2}"/>
              </a:ext>
            </a:extLst>
          </p:cNvPr>
          <p:cNvGrpSpPr/>
          <p:nvPr/>
        </p:nvGrpSpPr>
        <p:grpSpPr>
          <a:xfrm>
            <a:off x="285525" y="4970400"/>
            <a:ext cx="11293540" cy="1592898"/>
            <a:chOff x="285525" y="4970400"/>
            <a:chExt cx="11293540" cy="159289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B60E2F7-B797-412C-A4B7-CC837C0DE7AA}"/>
                </a:ext>
              </a:extLst>
            </p:cNvPr>
            <p:cNvGrpSpPr/>
            <p:nvPr/>
          </p:nvGrpSpPr>
          <p:grpSpPr>
            <a:xfrm>
              <a:off x="8254392" y="5066310"/>
              <a:ext cx="3324673" cy="1496988"/>
              <a:chOff x="8378647" y="4936270"/>
              <a:chExt cx="3325616" cy="1497413"/>
            </a:xfrm>
          </p:grpSpPr>
          <p:sp>
            <p:nvSpPr>
              <p:cNvPr id="42" name="stat 1">
                <a:extLst>
                  <a:ext uri="{FF2B5EF4-FFF2-40B4-BE49-F238E27FC236}">
                    <a16:creationId xmlns:a16="http://schemas.microsoft.com/office/drawing/2014/main" id="{5CCDC7A3-78C2-4988-A8D5-0827F7898A7D}"/>
                  </a:ext>
                </a:extLst>
              </p:cNvPr>
              <p:cNvSpPr/>
              <p:nvPr/>
            </p:nvSpPr>
            <p:spPr>
              <a:xfrm>
                <a:off x="8378647" y="4936270"/>
                <a:ext cx="3325616" cy="651913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705" b="0" i="0" u="none" strike="noStrike" kern="1200" cap="none" spc="-15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&gt;2.4 million</a:t>
                </a:r>
              </a:p>
            </p:txBody>
          </p:sp>
          <p:sp>
            <p:nvSpPr>
              <p:cNvPr id="43" name="stat 1">
                <a:extLst>
                  <a:ext uri="{FF2B5EF4-FFF2-40B4-BE49-F238E27FC236}">
                    <a16:creationId xmlns:a16="http://schemas.microsoft.com/office/drawing/2014/main" id="{30D038FA-5DF0-48EF-84AA-13EA02A9D2E4}"/>
                  </a:ext>
                </a:extLst>
              </p:cNvPr>
              <p:cNvSpPr/>
              <p:nvPr/>
            </p:nvSpPr>
            <p:spPr>
              <a:xfrm>
                <a:off x="8581510" y="5436250"/>
                <a:ext cx="2919890" cy="997433"/>
              </a:xfrm>
              <a:prstGeom prst="rect">
                <a:avLst/>
              </a:prstGeom>
            </p:spPr>
            <p:txBody>
              <a:bodyPr wrap="square" lIns="0" tIns="164546" rIns="0" bIns="0" anchor="t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Watch time minutes in the YouTube channel within last 365 days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32D636-DAD3-41FB-957E-D2742AD1CA6D}"/>
                </a:ext>
              </a:extLst>
            </p:cNvPr>
            <p:cNvCxnSpPr>
              <a:cxnSpLocks/>
            </p:cNvCxnSpPr>
            <p:nvPr/>
          </p:nvCxnSpPr>
          <p:spPr>
            <a:xfrm>
              <a:off x="4061503" y="4970400"/>
              <a:ext cx="0" cy="1315788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A71DBFE-F8E2-476B-A6C0-7CB3021A526D}"/>
                </a:ext>
              </a:extLst>
            </p:cNvPr>
            <p:cNvCxnSpPr>
              <a:cxnSpLocks/>
            </p:cNvCxnSpPr>
            <p:nvPr/>
          </p:nvCxnSpPr>
          <p:spPr>
            <a:xfrm>
              <a:off x="7961358" y="4983374"/>
              <a:ext cx="0" cy="1315788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4F9077-79B8-43C3-AA3B-D486994B170F}"/>
                </a:ext>
              </a:extLst>
            </p:cNvPr>
            <p:cNvGrpSpPr/>
            <p:nvPr/>
          </p:nvGrpSpPr>
          <p:grpSpPr>
            <a:xfrm>
              <a:off x="4478918" y="5066314"/>
              <a:ext cx="2934151" cy="1433494"/>
              <a:chOff x="4206679" y="2826834"/>
              <a:chExt cx="2934984" cy="1433899"/>
            </a:xfrm>
          </p:grpSpPr>
          <p:sp>
            <p:nvSpPr>
              <p:cNvPr id="45" name="stat 1">
                <a:extLst>
                  <a:ext uri="{FF2B5EF4-FFF2-40B4-BE49-F238E27FC236}">
                    <a16:creationId xmlns:a16="http://schemas.microsoft.com/office/drawing/2014/main" id="{E6BE6A0C-9253-4534-98DB-423F211B4683}"/>
                  </a:ext>
                </a:extLst>
              </p:cNvPr>
              <p:cNvSpPr/>
              <p:nvPr/>
            </p:nvSpPr>
            <p:spPr>
              <a:xfrm>
                <a:off x="4206679" y="2826834"/>
                <a:ext cx="2804742" cy="664985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-15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&gt;28000</a:t>
                </a:r>
              </a:p>
            </p:txBody>
          </p:sp>
          <p:sp>
            <p:nvSpPr>
              <p:cNvPr id="49" name="stat 1">
                <a:extLst>
                  <a:ext uri="{FF2B5EF4-FFF2-40B4-BE49-F238E27FC236}">
                    <a16:creationId xmlns:a16="http://schemas.microsoft.com/office/drawing/2014/main" id="{1CB836D9-109F-4D39-BE60-7421A2703AD1}"/>
                  </a:ext>
                </a:extLst>
              </p:cNvPr>
              <p:cNvSpPr/>
              <p:nvPr/>
            </p:nvSpPr>
            <p:spPr>
              <a:xfrm>
                <a:off x="4237938" y="3263301"/>
                <a:ext cx="2903725" cy="997432"/>
              </a:xfrm>
              <a:prstGeom prst="rect">
                <a:avLst/>
              </a:prstGeom>
            </p:spPr>
            <p:txBody>
              <a:bodyPr wrap="square" lIns="0" tIns="164546" rIns="0" bIns="0" anchor="t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Tenants using open-source components each month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DDE241-2ABF-4E48-B488-78450F4FBA9A}"/>
                </a:ext>
              </a:extLst>
            </p:cNvPr>
            <p:cNvGrpSpPr/>
            <p:nvPr/>
          </p:nvGrpSpPr>
          <p:grpSpPr>
            <a:xfrm>
              <a:off x="285525" y="5066313"/>
              <a:ext cx="3327314" cy="1159192"/>
              <a:chOff x="3984671" y="2826834"/>
              <a:chExt cx="3328259" cy="1159519"/>
            </a:xfrm>
          </p:grpSpPr>
          <p:sp>
            <p:nvSpPr>
              <p:cNvPr id="53" name="stat 1">
                <a:extLst>
                  <a:ext uri="{FF2B5EF4-FFF2-40B4-BE49-F238E27FC236}">
                    <a16:creationId xmlns:a16="http://schemas.microsoft.com/office/drawing/2014/main" id="{AB54F776-47FB-4556-BA10-EFB7DD5B50EC}"/>
                  </a:ext>
                </a:extLst>
              </p:cNvPr>
              <p:cNvSpPr/>
              <p:nvPr/>
            </p:nvSpPr>
            <p:spPr>
              <a:xfrm>
                <a:off x="4206679" y="2826834"/>
                <a:ext cx="2804742" cy="664985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-15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&gt;60000</a:t>
                </a:r>
              </a:p>
            </p:txBody>
          </p:sp>
          <p:sp>
            <p:nvSpPr>
              <p:cNvPr id="54" name="stat 1">
                <a:extLst>
                  <a:ext uri="{FF2B5EF4-FFF2-40B4-BE49-F238E27FC236}">
                    <a16:creationId xmlns:a16="http://schemas.microsoft.com/office/drawing/2014/main" id="{8D7F1527-55B4-4027-BEDF-265943F466E9}"/>
                  </a:ext>
                </a:extLst>
              </p:cNvPr>
              <p:cNvSpPr/>
              <p:nvPr/>
            </p:nvSpPr>
            <p:spPr>
              <a:xfrm>
                <a:off x="3984671" y="3265999"/>
                <a:ext cx="3328259" cy="720354"/>
              </a:xfrm>
              <a:prstGeom prst="rect">
                <a:avLst/>
              </a:prstGeom>
            </p:spPr>
            <p:txBody>
              <a:bodyPr wrap="square" lIns="0" tIns="164546" rIns="0" bIns="0" anchor="t" anchorCtr="0">
                <a:spAutoFit/>
              </a:bodyPr>
              <a:lstStyle/>
              <a:p>
                <a:pPr marL="0" marR="0" lvl="1" indent="0" algn="ctr" defTabSz="914016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Visitors in GitHub organizations in past 2 weeks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77A279-B145-4178-9D00-2EED47C188AC}"/>
              </a:ext>
            </a:extLst>
          </p:cNvPr>
          <p:cNvSpPr txBox="1"/>
          <p:nvPr/>
        </p:nvSpPr>
        <p:spPr>
          <a:xfrm>
            <a:off x="2617940" y="6964471"/>
            <a:ext cx="4296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fefe</a:t>
            </a:r>
            <a:endParaRPr kumimoji="0" lang="en-FI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9CB08-50AF-45F3-B2A4-2DDA1AB4759F}"/>
              </a:ext>
            </a:extLst>
          </p:cNvPr>
          <p:cNvSpPr txBox="1"/>
          <p:nvPr/>
        </p:nvSpPr>
        <p:spPr>
          <a:xfrm>
            <a:off x="10689910" y="4282492"/>
            <a:ext cx="1623635" cy="5112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aka.ms/sppnp</a:t>
            </a:r>
          </a:p>
        </p:txBody>
      </p:sp>
    </p:spTree>
    <p:extLst>
      <p:ext uri="{BB962C8B-B14F-4D97-AF65-F5344CB8AC3E}">
        <p14:creationId xmlns:p14="http://schemas.microsoft.com/office/powerpoint/2010/main" val="88042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SharePoint Framework?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320C277-B2A5-495E-8297-88FEE1B66439}"/>
              </a:ext>
            </a:extLst>
          </p:cNvPr>
          <p:cNvSpPr/>
          <p:nvPr/>
        </p:nvSpPr>
        <p:spPr bwMode="auto">
          <a:xfrm>
            <a:off x="0" y="2296144"/>
            <a:ext cx="12192000" cy="45608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C9C6A57-8E3B-4DD0-AB68-89CC12672837}"/>
              </a:ext>
            </a:extLst>
          </p:cNvPr>
          <p:cNvGrpSpPr/>
          <p:nvPr/>
        </p:nvGrpSpPr>
        <p:grpSpPr>
          <a:xfrm>
            <a:off x="3414489" y="2639462"/>
            <a:ext cx="5345882" cy="3874245"/>
            <a:chOff x="2254229" y="454100"/>
            <a:chExt cx="7416915" cy="585192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AFC329B-02CA-4B79-9BD6-FB8229E60888}"/>
                </a:ext>
              </a:extLst>
            </p:cNvPr>
            <p:cNvSpPr/>
            <p:nvPr/>
          </p:nvSpPr>
          <p:spPr bwMode="auto">
            <a:xfrm>
              <a:off x="6577632" y="5694172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D211C59-CE77-4351-9CE1-32BCD95FD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134" y="1499962"/>
              <a:ext cx="2579733" cy="3858076"/>
            </a:xfrm>
            <a:prstGeom prst="rect">
              <a:avLst/>
            </a:prstGeom>
          </p:spPr>
        </p:pic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670796E7-724A-4150-AE9C-C90CCA3D94AC}"/>
                </a:ext>
              </a:extLst>
            </p:cNvPr>
            <p:cNvGrpSpPr/>
            <p:nvPr/>
          </p:nvGrpSpPr>
          <p:grpSpPr>
            <a:xfrm>
              <a:off x="4408267" y="2010470"/>
              <a:ext cx="540604" cy="2138165"/>
              <a:chOff x="4496662" y="2049138"/>
              <a:chExt cx="551444" cy="2179818"/>
            </a:xfrm>
          </p:grpSpPr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F8E454F2-948D-4FC9-85E1-D210A2B37F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6662" y="2049138"/>
                <a:ext cx="551444" cy="31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F3FC39A8-689D-415E-A78A-D75420A9DC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6662" y="4228642"/>
                <a:ext cx="551444" cy="31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4C64A3D4-ACF2-4BD3-9C8F-FC9F81A203B5}"/>
                </a:ext>
              </a:extLst>
            </p:cNvPr>
            <p:cNvGrpSpPr/>
            <p:nvPr/>
          </p:nvGrpSpPr>
          <p:grpSpPr>
            <a:xfrm>
              <a:off x="7221527" y="2820863"/>
              <a:ext cx="540604" cy="2152316"/>
              <a:chOff x="7366333" y="2875319"/>
              <a:chExt cx="551444" cy="2194244"/>
            </a:xfrm>
          </p:grpSpPr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C2FCBCF7-F6FF-46B4-949F-06096118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6333" y="2875319"/>
                <a:ext cx="551444" cy="31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8DDEBAAC-F402-4F39-9B63-61438F120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6333" y="5069249"/>
                <a:ext cx="551444" cy="31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30E5CEBE-F29A-421B-8138-D436140C4947}"/>
                </a:ext>
              </a:extLst>
            </p:cNvPr>
            <p:cNvSpPr/>
            <p:nvPr/>
          </p:nvSpPr>
          <p:spPr bwMode="auto">
            <a:xfrm>
              <a:off x="2851280" y="1003752"/>
              <a:ext cx="6489441" cy="4850497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029305B0-6683-458B-B8D9-DDC6670C4684}"/>
                </a:ext>
              </a:extLst>
            </p:cNvPr>
            <p:cNvSpPr/>
            <p:nvPr/>
          </p:nvSpPr>
          <p:spPr bwMode="auto">
            <a:xfrm>
              <a:off x="2548870" y="454100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D7A9F90-A81A-40E6-878D-89035C7E3036}"/>
                </a:ext>
              </a:extLst>
            </p:cNvPr>
            <p:cNvSpPr/>
            <p:nvPr/>
          </p:nvSpPr>
          <p:spPr bwMode="auto">
            <a:xfrm>
              <a:off x="3195088" y="2644761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0F8C888-7C19-420A-8BEF-5BF82802A902}"/>
                </a:ext>
              </a:extLst>
            </p:cNvPr>
            <p:cNvSpPr/>
            <p:nvPr/>
          </p:nvSpPr>
          <p:spPr bwMode="auto">
            <a:xfrm>
              <a:off x="3927709" y="1098517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FAA62F3-70BA-4C57-833F-22552E582F47}"/>
                </a:ext>
              </a:extLst>
            </p:cNvPr>
            <p:cNvSpPr/>
            <p:nvPr/>
          </p:nvSpPr>
          <p:spPr bwMode="auto">
            <a:xfrm>
              <a:off x="3080023" y="4797280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D2839C5F-ABD6-439A-9F61-4B8C58C47438}"/>
                </a:ext>
              </a:extLst>
            </p:cNvPr>
            <p:cNvSpPr/>
            <p:nvPr/>
          </p:nvSpPr>
          <p:spPr bwMode="auto">
            <a:xfrm>
              <a:off x="4985026" y="5156552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BB4BEFC-AD0E-4636-8803-9EB9EF87D854}"/>
                </a:ext>
              </a:extLst>
            </p:cNvPr>
            <p:cNvSpPr/>
            <p:nvPr/>
          </p:nvSpPr>
          <p:spPr bwMode="auto">
            <a:xfrm>
              <a:off x="3540698" y="5718054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629D945-D334-432C-8406-2D9FAA4A24A6}"/>
                </a:ext>
              </a:extLst>
            </p:cNvPr>
            <p:cNvSpPr/>
            <p:nvPr/>
          </p:nvSpPr>
          <p:spPr bwMode="auto">
            <a:xfrm>
              <a:off x="2254229" y="3472783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0C5333-DC47-4EEC-B507-810E30D76104}"/>
                </a:ext>
              </a:extLst>
            </p:cNvPr>
            <p:cNvSpPr/>
            <p:nvPr/>
          </p:nvSpPr>
          <p:spPr bwMode="auto">
            <a:xfrm>
              <a:off x="8674017" y="728926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33C0B3A-6A03-4445-B6F4-3EC92223B18A}"/>
                </a:ext>
              </a:extLst>
            </p:cNvPr>
            <p:cNvSpPr/>
            <p:nvPr/>
          </p:nvSpPr>
          <p:spPr bwMode="auto">
            <a:xfrm>
              <a:off x="8328407" y="1905806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B0BFDDFF-8DA8-4CA4-B65D-2FA881E36408}"/>
                </a:ext>
              </a:extLst>
            </p:cNvPr>
            <p:cNvSpPr/>
            <p:nvPr/>
          </p:nvSpPr>
          <p:spPr bwMode="auto">
            <a:xfrm>
              <a:off x="8846822" y="3793937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AB7002F-E051-4467-92A9-541F8C877420}"/>
                </a:ext>
              </a:extLst>
            </p:cNvPr>
            <p:cNvSpPr/>
            <p:nvPr/>
          </p:nvSpPr>
          <p:spPr bwMode="auto">
            <a:xfrm>
              <a:off x="8155603" y="5329357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F2A538A-5737-428D-9E9A-0B6869C5040D}"/>
                </a:ext>
              </a:extLst>
            </p:cNvPr>
            <p:cNvSpPr/>
            <p:nvPr/>
          </p:nvSpPr>
          <p:spPr bwMode="auto">
            <a:xfrm>
              <a:off x="9167916" y="5960412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8A251AD-9BC5-4AAB-88F4-57063A70D2FC}"/>
                </a:ext>
              </a:extLst>
            </p:cNvPr>
            <p:cNvSpPr/>
            <p:nvPr/>
          </p:nvSpPr>
          <p:spPr bwMode="auto">
            <a:xfrm>
              <a:off x="8125648" y="3614948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BD1136FE-602B-41B9-A837-9E23CFBE76E0}"/>
                </a:ext>
              </a:extLst>
            </p:cNvPr>
            <p:cNvSpPr/>
            <p:nvPr/>
          </p:nvSpPr>
          <p:spPr bwMode="auto">
            <a:xfrm>
              <a:off x="9537901" y="2078612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C40E361F-D3A5-4470-8805-66BFA5DC854F}"/>
                </a:ext>
              </a:extLst>
            </p:cNvPr>
            <p:cNvSpPr/>
            <p:nvPr/>
          </p:nvSpPr>
          <p:spPr bwMode="auto">
            <a:xfrm>
              <a:off x="7852062" y="1310884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6F35E1F3-CD42-421C-B4BF-AA693EF2351C}"/>
                </a:ext>
              </a:extLst>
            </p:cNvPr>
            <p:cNvSpPr/>
            <p:nvPr/>
          </p:nvSpPr>
          <p:spPr bwMode="auto">
            <a:xfrm>
              <a:off x="3209680" y="1337880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3AABB8-F8BB-4F8C-BBA2-7A702E4C938B}"/>
                </a:ext>
              </a:extLst>
            </p:cNvPr>
            <p:cNvSpPr/>
            <p:nvPr/>
          </p:nvSpPr>
          <p:spPr bwMode="auto">
            <a:xfrm>
              <a:off x="4386507" y="3599711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6EE6BE4-F254-4872-850D-3CE7FF622A71}"/>
                </a:ext>
              </a:extLst>
            </p:cNvPr>
            <p:cNvSpPr/>
            <p:nvPr/>
          </p:nvSpPr>
          <p:spPr bwMode="auto">
            <a:xfrm>
              <a:off x="4407337" y="4873865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BED2FEE-1497-45A8-A334-4BD3C43C1989}"/>
                </a:ext>
              </a:extLst>
            </p:cNvPr>
            <p:cNvSpPr/>
            <p:nvPr/>
          </p:nvSpPr>
          <p:spPr bwMode="auto">
            <a:xfrm>
              <a:off x="2417692" y="5694173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D08C633F-EE3B-465A-B70E-1A161D19D083}"/>
                </a:ext>
              </a:extLst>
            </p:cNvPr>
            <p:cNvCxnSpPr>
              <a:endCxn id="237" idx="1"/>
            </p:cNvCxnSpPr>
            <p:nvPr/>
          </p:nvCxnSpPr>
          <p:spPr>
            <a:xfrm>
              <a:off x="2721675" y="626905"/>
              <a:ext cx="507517" cy="73048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EAB97807-6B85-4B3B-9824-1072567E5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8894" y="1271739"/>
              <a:ext cx="759368" cy="1515226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B80A30D-ADC7-41C1-97DE-D9D2CB9AC4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9892" y="1285723"/>
              <a:ext cx="887423" cy="138604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1176F8E-7967-47DF-B802-28EDE2F692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83292" y="1404526"/>
              <a:ext cx="75603" cy="1371638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1115A5EF-0F59-4794-B3C3-4407A4D03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9695" y="2819365"/>
              <a:ext cx="1092057" cy="848314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BCE736E9-50E7-41FA-B8A8-D48ED20966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3270" y="2837367"/>
              <a:ext cx="892826" cy="738019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9ED1DAB-0ABC-4485-B2EC-A0A6D3DE702C}"/>
                </a:ext>
              </a:extLst>
            </p:cNvPr>
            <p:cNvCxnSpPr>
              <a:cxnSpLocks/>
            </p:cNvCxnSpPr>
            <p:nvPr/>
          </p:nvCxnSpPr>
          <p:spPr>
            <a:xfrm>
              <a:off x="3432696" y="2817565"/>
              <a:ext cx="1524642" cy="34201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E4A1AE4-244C-4F0C-B694-A05597353155}"/>
                </a:ext>
              </a:extLst>
            </p:cNvPr>
            <p:cNvCxnSpPr>
              <a:cxnSpLocks/>
            </p:cNvCxnSpPr>
            <p:nvPr/>
          </p:nvCxnSpPr>
          <p:spPr>
            <a:xfrm>
              <a:off x="4111314" y="1260522"/>
              <a:ext cx="824423" cy="316809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89C40FCB-5D5C-4E5D-9A5E-64EEE035A0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7941" y="4920637"/>
              <a:ext cx="794557" cy="967731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39F56F03-FAC0-410B-977F-7612EC11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9727" y="4930824"/>
              <a:ext cx="1599305" cy="50934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E80D3A7-95EA-4D43-B456-A7F852695B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1565" y="3677866"/>
              <a:ext cx="519519" cy="325972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8C8090-27DD-44B5-8FC9-C7122A55D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1588" y="3667679"/>
              <a:ext cx="1999976" cy="2135800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E2C31F5-3B77-4DA3-A62E-DF83335DE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8127" y="5379036"/>
              <a:ext cx="1446504" cy="539892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BF4AF36-2615-4979-B2BE-CC37DC3DDA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5191" y="5389223"/>
              <a:ext cx="1527997" cy="499145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10BB2E5-A4A2-41C3-9F02-EA23D2BFAC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0431" y="5263587"/>
              <a:ext cx="1062806" cy="227502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8A39313-094B-4BE7-B331-7F0340275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6820" y="5565792"/>
              <a:ext cx="954148" cy="567056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BCFC1DC1-E0B4-4293-A8A9-311D8DBDB9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0998" y="3708428"/>
              <a:ext cx="774184" cy="264851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C59C79B-D133-40F1-B9C1-33568F6B2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1738" y="3698240"/>
              <a:ext cx="848886" cy="6793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0BB9867-067B-4B80-873D-136E4C7D7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0628" y="2104595"/>
              <a:ext cx="290508" cy="1564594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7A42D81-DB10-4FE4-B371-E778B0574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6037" y="876538"/>
              <a:ext cx="346346" cy="1212211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8BED7582-71A9-4BCC-A4EE-83BC28BB36F5}"/>
                </a:ext>
              </a:extLst>
            </p:cNvPr>
            <p:cNvCxnSpPr>
              <a:cxnSpLocks/>
            </p:cNvCxnSpPr>
            <p:nvPr/>
          </p:nvCxnSpPr>
          <p:spPr>
            <a:xfrm>
              <a:off x="7925211" y="1396058"/>
              <a:ext cx="577245" cy="75041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224489E-EBF2-4D51-B626-7B62A444A1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6223" y="2068377"/>
              <a:ext cx="1100159" cy="7130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734594C-96F3-4985-AAD2-9CB140DFA225}"/>
                </a:ext>
              </a:extLst>
            </p:cNvPr>
            <p:cNvSpPr/>
            <p:nvPr/>
          </p:nvSpPr>
          <p:spPr bwMode="auto">
            <a:xfrm>
              <a:off x="8720651" y="4449460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C7CF4346-D9D1-4FCE-9113-22F87773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7495" y="3993652"/>
              <a:ext cx="278434" cy="536498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B2FB45-E115-4BDD-B607-3E2E1040B15D}"/>
                </a:ext>
              </a:extLst>
            </p:cNvPr>
            <p:cNvCxnSpPr>
              <a:cxnSpLocks/>
            </p:cNvCxnSpPr>
            <p:nvPr/>
          </p:nvCxnSpPr>
          <p:spPr>
            <a:xfrm>
              <a:off x="8207042" y="3694843"/>
              <a:ext cx="1113739" cy="242781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0133008-F797-4034-A5C0-520669C39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1180" y="917285"/>
              <a:ext cx="971576" cy="44010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B34A2FF-D691-40D4-A128-A5E7F4DB3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4872" y="2158191"/>
              <a:ext cx="1105269" cy="419691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133AAEAC-96A8-49F1-82E3-0D55068FC742}"/>
                </a:ext>
              </a:extLst>
            </p:cNvPr>
            <p:cNvSpPr/>
            <p:nvPr/>
          </p:nvSpPr>
          <p:spPr bwMode="auto">
            <a:xfrm>
              <a:off x="5271282" y="500337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6D51673-D4D5-4FB7-AC22-2CF809D75C13}"/>
                </a:ext>
              </a:extLst>
            </p:cNvPr>
            <p:cNvSpPr/>
            <p:nvPr/>
          </p:nvSpPr>
          <p:spPr bwMode="auto">
            <a:xfrm>
              <a:off x="4806134" y="967704"/>
              <a:ext cx="2579733" cy="8863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ACE5B0B6-E05B-40CC-B79A-6C7E9307F5AB}"/>
                </a:ext>
              </a:extLst>
            </p:cNvPr>
            <p:cNvCxnSpPr>
              <a:cxnSpLocks/>
            </p:cNvCxnSpPr>
            <p:nvPr/>
          </p:nvCxnSpPr>
          <p:spPr>
            <a:xfrm>
              <a:off x="5440961" y="727498"/>
              <a:ext cx="131134" cy="851919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6B5F62F7-E84C-46E8-8C2A-42A2C2ABBF44}"/>
                </a:ext>
              </a:extLst>
            </p:cNvPr>
            <p:cNvSpPr/>
            <p:nvPr/>
          </p:nvSpPr>
          <p:spPr bwMode="auto">
            <a:xfrm>
              <a:off x="6656566" y="1280866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2E683398-30E8-49E3-8BC9-944F263A94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604" y="1324751"/>
              <a:ext cx="23769" cy="32257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A11C54A-3043-4743-BD15-AF20DC078826}"/>
                </a:ext>
              </a:extLst>
            </p:cNvPr>
            <p:cNvGrpSpPr/>
            <p:nvPr/>
          </p:nvGrpSpPr>
          <p:grpSpPr>
            <a:xfrm>
              <a:off x="7747216" y="2665405"/>
              <a:ext cx="1338464" cy="2813300"/>
              <a:chOff x="7902566" y="2718353"/>
              <a:chExt cx="1365303" cy="2869710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8228D4C-BE3D-4736-9132-45E28DCCD632}"/>
                  </a:ext>
                </a:extLst>
              </p:cNvPr>
              <p:cNvSpPr/>
              <p:nvPr/>
            </p:nvSpPr>
            <p:spPr>
              <a:xfrm>
                <a:off x="7902566" y="2718353"/>
                <a:ext cx="1293390" cy="398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90000"/>
                  </a:lnSpc>
                  <a:spcBef>
                    <a:spcPts val="588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Web parts</a:t>
                </a: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F5240CE-358E-4367-97D0-8E3562126A6B}"/>
                  </a:ext>
                </a:extLst>
              </p:cNvPr>
              <p:cNvSpPr/>
              <p:nvPr/>
            </p:nvSpPr>
            <p:spPr>
              <a:xfrm>
                <a:off x="7902566" y="4677584"/>
                <a:ext cx="1365303" cy="910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90000"/>
                  </a:lnSpc>
                  <a:spcBef>
                    <a:spcPts val="588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SPFx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 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Extension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footer</a:t>
                </a: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EC04199-FE2B-406B-A21A-EA2770A6E7D2}"/>
                </a:ext>
              </a:extLst>
            </p:cNvPr>
            <p:cNvGrpSpPr/>
            <p:nvPr/>
          </p:nvGrpSpPr>
          <p:grpSpPr>
            <a:xfrm>
              <a:off x="2590839" y="1638773"/>
              <a:ext cx="1817429" cy="3001281"/>
              <a:chOff x="2642790" y="1671137"/>
              <a:chExt cx="1853872" cy="3061464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A77BF92-882A-4BEC-B064-47C915E9084F}"/>
                  </a:ext>
                </a:extLst>
              </p:cNvPr>
              <p:cNvSpPr/>
              <p:nvPr/>
            </p:nvSpPr>
            <p:spPr>
              <a:xfrm>
                <a:off x="2642790" y="4056854"/>
                <a:ext cx="1853872" cy="675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102" rtl="0" eaLnBrk="1" fontAlgn="base" latinLnBrk="0" hangingPunct="1">
                  <a:lnSpc>
                    <a:spcPct val="100000"/>
                  </a:lnSpc>
                  <a:spcBef>
                    <a:spcPts val="588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Page visuals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light" panose="020B0402040204020203" pitchFamily="34" charset="0"/>
                  </a:rPr>
                  <a:t>Office UI Fabric</a:t>
                </a: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824C48B-4E76-4730-8EE4-14859422EA8F}"/>
                  </a:ext>
                </a:extLst>
              </p:cNvPr>
              <p:cNvSpPr/>
              <p:nvPr/>
            </p:nvSpPr>
            <p:spPr>
              <a:xfrm>
                <a:off x="2952520" y="1671137"/>
                <a:ext cx="1544142" cy="910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102" rtl="0" eaLnBrk="1" fontAlgn="base" latinLnBrk="0" hangingPunct="1">
                  <a:lnSpc>
                    <a:spcPct val="90000"/>
                  </a:lnSpc>
                  <a:spcBef>
                    <a:spcPts val="588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SPFx 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Extension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header</a:t>
                </a:r>
              </a:p>
            </p:txBody>
          </p:sp>
        </p:grpSp>
        <p:sp>
          <p:nvSpPr>
            <p:cNvPr id="275" name="Title 1">
              <a:extLst>
                <a:ext uri="{FF2B5EF4-FFF2-40B4-BE49-F238E27FC236}">
                  <a16:creationId xmlns:a16="http://schemas.microsoft.com/office/drawing/2014/main" id="{4A03E104-D1E3-45C6-A05D-7B1450489453}"/>
                </a:ext>
              </a:extLst>
            </p:cNvPr>
            <p:cNvSpPr txBox="1">
              <a:spLocks/>
            </p:cNvSpPr>
            <p:nvPr/>
          </p:nvSpPr>
          <p:spPr>
            <a:xfrm>
              <a:off x="4460589" y="729220"/>
              <a:ext cx="3270824" cy="476968"/>
            </a:xfrm>
            <a:prstGeom prst="rect">
              <a:avLst/>
            </a:prstGeom>
            <a:noFill/>
          </p:spPr>
          <p:txBody>
            <a:bodyPr vert="horz" wrap="square" lIns="143408" tIns="89630" rIns="143408" bIns="89630" rtlCol="0" anchor="t">
              <a:noAutofit/>
            </a:bodyPr>
            <a:lstStyle>
              <a:lvl1pPr marL="0" algn="l" defTabSz="89621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921" b="0" i="0" u="none" kern="1200" cap="none" spc="-147" baseline="0" dirty="0">
                  <a:ln w="3175"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latin typeface="Segoe UI Semibold" charset="0"/>
                  <a:ea typeface="Segoe UI Semibold" charset="0"/>
                  <a:cs typeface="Segoe UI Semibold" charset="0"/>
                </a:defRPr>
              </a:lvl1pPr>
            </a:lstStyle>
            <a:p>
              <a:pPr marL="0" marR="0" lvl="0" indent="0" algn="ctr" defTabSz="878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-49" normalizeH="0" baseline="0" noProof="0">
                  <a:ln w="3175">
                    <a:noFill/>
                  </a:ln>
                  <a:gradFill>
                    <a:gsLst>
                      <a:gs pos="0">
                        <a:srgbClr val="E6E6E6">
                          <a:lumMod val="50000"/>
                        </a:srgbClr>
                      </a:gs>
                      <a:gs pos="100000">
                        <a:srgbClr val="E6E6E6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</a:t>
              </a:r>
              <a:r>
                <a:rPr kumimoji="0" lang="en-US" sz="2000" b="0" i="0" u="none" strike="noStrike" kern="0" cap="none" spc="-49" normalizeH="0" baseline="0" noProof="0">
                  <a:ln w="3175"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kumimoji="0" lang="en-US" sz="2000" b="0" i="0" u="none" strike="noStrike" kern="0" cap="none" spc="-49" normalizeH="0" baseline="0" noProof="0">
                  <a:ln>
                    <a:noFill/>
                  </a:ln>
                  <a:gradFill>
                    <a:gsLst>
                      <a:gs pos="0">
                        <a:srgbClr val="E6E6E6">
                          <a:lumMod val="50000"/>
                        </a:srgbClr>
                      </a:gs>
                      <a:gs pos="100000">
                        <a:srgbClr val="E6E6E6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Graph</a:t>
              </a:r>
              <a:endParaRPr kumimoji="0" lang="en-US" sz="2000" b="0" i="0" u="none" strike="noStrike" kern="1200" cap="none" spc="-144" normalizeH="0" baseline="0" noProof="0">
                <a:ln w="3175">
                  <a:noFill/>
                </a:ln>
                <a:gradFill>
                  <a:gsLst>
                    <a:gs pos="0">
                      <a:srgbClr val="E6E6E6">
                        <a:lumMod val="50000"/>
                      </a:srgbClr>
                    </a:gs>
                    <a:gs pos="100000">
                      <a:srgbClr val="E6E6E6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charset="0"/>
                <a:cs typeface="Segoe UI Semibold" charset="0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38200" y="1693098"/>
            <a:ext cx="11018520" cy="7571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An application framework used to build and extend modern experiences in SharePoint. </a:t>
            </a:r>
          </a:p>
        </p:txBody>
      </p:sp>
    </p:spTree>
    <p:extLst>
      <p:ext uri="{BB962C8B-B14F-4D97-AF65-F5344CB8AC3E}">
        <p14:creationId xmlns:p14="http://schemas.microsoft.com/office/powerpoint/2010/main" val="9813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pnp-promo-final-win">
            <a:hlinkClick r:id="" action="ppaction://media"/>
            <a:extLst>
              <a:ext uri="{FF2B5EF4-FFF2-40B4-BE49-F238E27FC236}">
                <a16:creationId xmlns:a16="http://schemas.microsoft.com/office/drawing/2014/main" id="{905E177C-7A5B-5C44-880F-CF80451D19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E1CCC-AFAB-4CF8-8386-45462DA4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sz="4000" dirty="0"/>
              <a:t>Roadmap: Developer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F2DFB-613D-44CA-A05D-E3A7A0DC1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rgbClr val="026380">
              <a:alpha val="20000"/>
            </a:srgbClr>
          </a:solidFill>
        </p:spPr>
        <p:txBody>
          <a:bodyPr vert="horz" wrap="square" lIns="182880" tIns="91440" rIns="182880" bIns="0" rtlCol="0" anchor="t">
            <a:noAutofit/>
          </a:bodyPr>
          <a:lstStyle/>
          <a:p>
            <a:r>
              <a:rPr lang="en-US" sz="1800" dirty="0"/>
              <a:t>SharePoint Framework</a:t>
            </a:r>
          </a:p>
          <a:p>
            <a:pPr lvl="1"/>
            <a:r>
              <a:rPr lang="en-US" sz="1400" dirty="0">
                <a:cs typeface="Segoe UI"/>
              </a:rPr>
              <a:t>Pre-allocated headers</a:t>
            </a:r>
          </a:p>
          <a:p>
            <a:pPr lvl="1"/>
            <a:r>
              <a:rPr lang="en-US" sz="1400" dirty="0">
                <a:cs typeface="Segoe UI"/>
              </a:rPr>
              <a:t>Support for Teams personal apps</a:t>
            </a:r>
          </a:p>
          <a:p>
            <a:pPr lvl="1"/>
            <a:r>
              <a:rPr lang="en-US" sz="1400" dirty="0">
                <a:cs typeface="Segoe UI"/>
              </a:rPr>
              <a:t>Support for Teams mobile app</a:t>
            </a:r>
          </a:p>
          <a:p>
            <a:pPr lvl="1"/>
            <a:r>
              <a:rPr lang="en-US" sz="1400" dirty="0">
                <a:cs typeface="Segoe UI"/>
              </a:rPr>
              <a:t>Query Extensions (dev preview)</a:t>
            </a:r>
          </a:p>
          <a:p>
            <a:pPr lvl="1"/>
            <a:r>
              <a:rPr lang="en-US" sz="1400" dirty="0">
                <a:cs typeface="Segoe UI"/>
              </a:rPr>
              <a:t>Support for Office add-ins in OWA (dev preview)</a:t>
            </a:r>
          </a:p>
          <a:p>
            <a:pPr lvl="1"/>
            <a:r>
              <a:rPr lang="en-US" sz="1400" dirty="0">
                <a:cs typeface="Segoe UI"/>
              </a:rPr>
              <a:t>Fluid Components support (Private Preview)</a:t>
            </a:r>
          </a:p>
          <a:p>
            <a:pPr lvl="1"/>
            <a:endParaRPr lang="en-US" sz="1200" dirty="0">
              <a:latin typeface="Segoe UI"/>
              <a:cs typeface="Segoe UI"/>
            </a:endParaRPr>
          </a:p>
          <a:p>
            <a:pPr lvl="1"/>
            <a:r>
              <a:rPr lang="en-US" dirty="0">
                <a:latin typeface="+mj-lt"/>
              </a:rPr>
              <a:t>Graph</a:t>
            </a:r>
          </a:p>
          <a:p>
            <a:pPr lvl="1"/>
            <a:endParaRPr lang="en-US" sz="12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Webhook support for Lists</a:t>
            </a:r>
          </a:p>
          <a:p>
            <a:pPr lvl="1"/>
            <a:r>
              <a:rPr lang="en-US" sz="1400" dirty="0">
                <a:cs typeface="Segoe UI"/>
              </a:rPr>
              <a:t>Permission change support for Delta API</a:t>
            </a:r>
          </a:p>
          <a:p>
            <a:pPr lvl="1"/>
            <a:r>
              <a:rPr lang="en-US" sz="1400" dirty="0">
                <a:cs typeface="Segoe UI"/>
              </a:rPr>
              <a:t>Followed Sites API (Dev Preview)</a:t>
            </a:r>
          </a:p>
          <a:p>
            <a:pPr lvl="1"/>
            <a:r>
              <a:rPr lang="en-US" sz="1400" dirty="0">
                <a:cs typeface="Segoe UI"/>
              </a:rPr>
              <a:t>Check in \ Check out (Dev 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589A7D-A7C1-4380-84B3-3567E4F75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3400" y="1676400"/>
            <a:ext cx="3505200" cy="4876800"/>
          </a:xfrm>
          <a:solidFill>
            <a:srgbClr val="026380">
              <a:alpha val="20000"/>
            </a:srgbClr>
          </a:solidFill>
        </p:spPr>
        <p:txBody>
          <a:bodyPr vert="horz" wrap="square" lIns="182880" tIns="91440" rIns="182880" bIns="0" rtlCol="0" anchor="t">
            <a:noAutofit/>
          </a:bodyPr>
          <a:lstStyle/>
          <a:p>
            <a:r>
              <a:rPr lang="en-US" dirty="0"/>
              <a:t>SharePoint Framework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cs typeface="Segoe UI"/>
              </a:rPr>
              <a:t>SPFx solutions in AppSource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cs typeface="Segoe UI"/>
              </a:rPr>
              <a:t>GA of Query Extensions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cs typeface="Segoe UI"/>
              </a:rPr>
              <a:t>Nav and header extensions (dev preview)</a:t>
            </a:r>
          </a:p>
          <a:p>
            <a:pPr lvl="1"/>
            <a:endParaRPr lang="en-US" sz="1400" dirty="0">
              <a:cs typeface="Segoe UI"/>
            </a:endParaRPr>
          </a:p>
          <a:p>
            <a:pPr lvl="1"/>
            <a:r>
              <a:rPr lang="en-US" sz="2000" dirty="0">
                <a:latin typeface="Segoe UI Semibold"/>
                <a:cs typeface="Segoe UI Semibold"/>
              </a:rPr>
              <a:t>Graph</a:t>
            </a:r>
            <a:endParaRPr lang="en-US" sz="2000" dirty="0">
              <a:ea typeface="+mn-lt"/>
              <a:cs typeface="+mn-lt"/>
            </a:endParaRPr>
          </a:p>
          <a:p>
            <a:pPr lvl="1"/>
            <a:endParaRPr lang="en-US" sz="1400" dirty="0">
              <a:ea typeface="+mn-lt"/>
              <a:cs typeface="+mn-lt"/>
            </a:endParaRPr>
          </a:p>
          <a:p>
            <a:pPr lvl="1"/>
            <a:r>
              <a:rPr lang="en-US" sz="1600" dirty="0">
                <a:ea typeface="+mn-lt"/>
                <a:cs typeface="+mn-lt"/>
              </a:rPr>
              <a:t>Site Discover\Enumeration API</a:t>
            </a:r>
          </a:p>
          <a:p>
            <a:pPr lvl="1"/>
            <a:r>
              <a:rPr lang="en-US" sz="1600" dirty="0">
                <a:cs typeface="Segoe UI"/>
              </a:rPr>
              <a:t>File Requests Sharing API</a:t>
            </a:r>
          </a:p>
          <a:p>
            <a:pPr lvl="1"/>
            <a:r>
              <a:rPr lang="en-US" sz="1600" dirty="0">
                <a:cs typeface="Segoe UI"/>
              </a:rPr>
              <a:t>Taxonomy API (dev preview)</a:t>
            </a:r>
          </a:p>
          <a:p>
            <a:pPr lvl="1"/>
            <a:r>
              <a:rPr lang="en-US" sz="1600" dirty="0">
                <a:cs typeface="Segoe UI"/>
              </a:rPr>
              <a:t>Hub Analytics API (Dev Preview)</a:t>
            </a:r>
          </a:p>
          <a:p>
            <a:pPr lvl="1"/>
            <a:endParaRPr lang="en-US" sz="1400" dirty="0">
              <a:cs typeface="Segoe UI"/>
            </a:endParaRPr>
          </a:p>
          <a:p>
            <a:pPr lvl="1"/>
            <a:endParaRPr lang="en-US" sz="1400" dirty="0">
              <a:cs typeface="Segoe U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8D8535-6D00-48AC-A543-D0D176AEE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1143000"/>
            <a:ext cx="3505201" cy="533400"/>
          </a:xfrm>
          <a:solidFill>
            <a:srgbClr val="026380"/>
          </a:solidFill>
          <a:ln>
            <a:solidFill>
              <a:srgbClr val="026380"/>
            </a:solidFill>
          </a:ln>
        </p:spPr>
        <p:txBody>
          <a:bodyPr tIns="72000" anchor="ctr" anchorCtr="0"/>
          <a:lstStyle/>
          <a:p>
            <a:pPr marL="0" indent="0">
              <a:buNone/>
            </a:pPr>
            <a:r>
              <a:rPr lang="en-US" sz="2400" dirty="0"/>
              <a:t>Available soon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0BFD48-4F7F-4EFC-ADFD-2E9FDB84B8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43398" y="1143000"/>
            <a:ext cx="3505201" cy="533400"/>
          </a:xfrm>
          <a:solidFill>
            <a:srgbClr val="026380"/>
          </a:solidFill>
        </p:spPr>
        <p:txBody>
          <a:bodyPr tIns="72000" anchor="ctr" anchorCtr="0"/>
          <a:lstStyle/>
          <a:p>
            <a:pPr marL="0" indent="0">
              <a:buNone/>
            </a:pPr>
            <a:r>
              <a:rPr lang="en-US" sz="2400" dirty="0"/>
              <a:t>Early next year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BB3AD5-7F18-48BB-B0C1-5F8EE3E258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026380">
              <a:alpha val="20000"/>
            </a:srgbClr>
          </a:solidFill>
        </p:spPr>
        <p:txBody>
          <a:bodyPr vert="horz" wrap="square" lIns="182880" tIns="91440" rIns="182880" bIns="0" rtlCol="0" anchor="t">
            <a:noAutofit/>
          </a:bodyPr>
          <a:lstStyle/>
          <a:p>
            <a:r>
              <a:rPr lang="en-US" dirty="0">
                <a:latin typeface="Segoe UI Semibold"/>
                <a:ea typeface="+mn-lt"/>
                <a:cs typeface="+mn-lt"/>
              </a:rPr>
              <a:t>SharePoint Framework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cs typeface="Segoe UI"/>
              </a:rPr>
              <a:t>Unified toolchain for Microsoft 365 workloads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cs typeface="Segoe UI"/>
              </a:rPr>
              <a:t>Support for Fluid Components</a:t>
            </a:r>
          </a:p>
          <a:p>
            <a:pPr lvl="1"/>
            <a:endParaRPr lang="en-US" dirty="0"/>
          </a:p>
          <a:p>
            <a:pPr lvl="1"/>
            <a:r>
              <a:rPr lang="en-US" sz="2000" dirty="0">
                <a:latin typeface="Segoe UI Semibold"/>
                <a:cs typeface="Segoe UI Semibold"/>
              </a:rPr>
              <a:t>Graph</a:t>
            </a:r>
            <a:endParaRPr lang="en-US" sz="2000" dirty="0">
              <a:ea typeface="+mn-lt"/>
              <a:cs typeface="+mn-lt"/>
            </a:endParaRPr>
          </a:p>
          <a:p>
            <a:pPr lvl="1"/>
            <a:endParaRPr lang="en-US" sz="1400" dirty="0">
              <a:ea typeface="+mn-lt"/>
              <a:cs typeface="+mn-lt"/>
            </a:endParaRPr>
          </a:p>
          <a:p>
            <a:pPr lvl="1"/>
            <a:r>
              <a:rPr lang="en-US" sz="1600" dirty="0">
                <a:ea typeface="+mn-lt"/>
                <a:cs typeface="+mn-lt"/>
              </a:rPr>
              <a:t>CSOM on .NET Code</a:t>
            </a:r>
          </a:p>
          <a:p>
            <a:pPr lvl="1"/>
            <a:endParaRPr lang="en-US" dirty="0">
              <a:cs typeface="Segoe U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76D0FC-8ACD-482B-B53B-2FC4DCF61B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2914" y="1143000"/>
            <a:ext cx="3505201" cy="533400"/>
          </a:xfrm>
          <a:solidFill>
            <a:srgbClr val="026380"/>
          </a:solidFill>
        </p:spPr>
        <p:txBody>
          <a:bodyPr tIns="72000" anchor="ctr" anchorCtr="0"/>
          <a:lstStyle/>
          <a:p>
            <a:pPr marL="0" indent="0">
              <a:buNone/>
            </a:pPr>
            <a:r>
              <a:rPr lang="en-US" sz="2400" dirty="0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5324791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05" y="432904"/>
            <a:ext cx="3035300" cy="2374900"/>
          </a:xfrm>
          <a:prstGeom prst="rect">
            <a:avLst/>
          </a:prstGeom>
        </p:spPr>
      </p:pic>
      <p:sp>
        <p:nvSpPr>
          <p:cNvPr id="8" name="TextBox 7">
            <a:hlinkClick r:id="rId4"/>
          </p:cNvPr>
          <p:cNvSpPr txBox="1"/>
          <p:nvPr/>
        </p:nvSpPr>
        <p:spPr>
          <a:xfrm>
            <a:off x="636105" y="397093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D314D"/>
                </a:solidFill>
                <a:hlinkClick r:id="rId4"/>
              </a:rPr>
              <a:t>n8d.at/blog</a:t>
            </a:r>
            <a:endParaRPr lang="en-US" sz="3200" b="1" dirty="0">
              <a:solidFill>
                <a:srgbClr val="DD314D"/>
              </a:solidFill>
            </a:endParaRPr>
          </a:p>
        </p:txBody>
      </p:sp>
      <p:sp>
        <p:nvSpPr>
          <p:cNvPr id="9" name="TextBox 8">
            <a:hlinkClick r:id="rId5"/>
          </p:cNvPr>
          <p:cNvSpPr txBox="1"/>
          <p:nvPr/>
        </p:nvSpPr>
        <p:spPr>
          <a:xfrm>
            <a:off x="636105" y="455570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D314D"/>
                </a:solidFill>
                <a:hlinkClick r:id="rId6"/>
              </a:rPr>
              <a:t>@StfBauer</a:t>
            </a:r>
            <a:endParaRPr lang="en-US" sz="3200" b="1" dirty="0">
              <a:solidFill>
                <a:srgbClr val="DD314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105" y="2977080"/>
            <a:ext cx="3873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Futura" charset="0"/>
                <a:ea typeface="Futura" charset="0"/>
                <a:cs typeface="Futura" charset="0"/>
              </a:rPr>
              <a:t>Information Architect</a:t>
            </a:r>
          </a:p>
          <a:p>
            <a:r>
              <a:rPr lang="en-US" sz="2400" b="1" dirty="0">
                <a:solidFill>
                  <a:schemeClr val="accent3"/>
                </a:solidFill>
                <a:latin typeface="Futura" charset="0"/>
                <a:ea typeface="Futura" charset="0"/>
                <a:cs typeface="Futura" charset="0"/>
              </a:rPr>
              <a:t>Vienna / Austria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05" y="4085805"/>
            <a:ext cx="2298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1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val 84">
            <a:extLst>
              <a:ext uri="{FF2B5EF4-FFF2-40B4-BE49-F238E27FC236}">
                <a16:creationId xmlns:a16="http://schemas.microsoft.com/office/drawing/2014/main" id="{E2C4A509-5F33-4BC2-80B0-5BC7ABF1E44E}"/>
              </a:ext>
            </a:extLst>
          </p:cNvPr>
          <p:cNvSpPr/>
          <p:nvPr/>
        </p:nvSpPr>
        <p:spPr bwMode="auto">
          <a:xfrm>
            <a:off x="4796207" y="5693851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F4DEEBE0-0E47-4775-B044-FDA8EED0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60" y="1500236"/>
            <a:ext cx="2579367" cy="3857529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2CE1C24-ACB7-4378-A65A-D76798738DDE}"/>
              </a:ext>
            </a:extLst>
          </p:cNvPr>
          <p:cNvGrpSpPr/>
          <p:nvPr/>
        </p:nvGrpSpPr>
        <p:grpSpPr>
          <a:xfrm>
            <a:off x="2627150" y="2010672"/>
            <a:ext cx="540527" cy="2137861"/>
            <a:chOff x="4496662" y="2049138"/>
            <a:chExt cx="551444" cy="217981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479FE93-8EA1-431F-81EF-BFFD985C7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662" y="2049138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5BB322E-E415-4859-A2B4-11A00E571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662" y="4228642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F7A1CEB-8B39-43CF-9A3B-A04A4BC2FE61}"/>
              </a:ext>
            </a:extLst>
          </p:cNvPr>
          <p:cNvGrpSpPr/>
          <p:nvPr/>
        </p:nvGrpSpPr>
        <p:grpSpPr>
          <a:xfrm>
            <a:off x="5440011" y="2820950"/>
            <a:ext cx="540527" cy="2152011"/>
            <a:chOff x="7366333" y="2875319"/>
            <a:chExt cx="551444" cy="219424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D651830-3D5B-400C-AA82-E47204D79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6333" y="2875319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C88C049-1174-4A20-BD44-441E50C16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6333" y="5069249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A3CA8BA4-BE3B-4FA6-929F-A88A178BC562}"/>
              </a:ext>
            </a:extLst>
          </p:cNvPr>
          <p:cNvSpPr/>
          <p:nvPr/>
        </p:nvSpPr>
        <p:spPr bwMode="auto">
          <a:xfrm>
            <a:off x="1070383" y="1004096"/>
            <a:ext cx="6488521" cy="4849809"/>
          </a:xfrm>
          <a:prstGeom prst="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AF6FC8D-A10C-490A-B675-D2538E64EADF}"/>
              </a:ext>
            </a:extLst>
          </p:cNvPr>
          <p:cNvSpPr/>
          <p:nvPr/>
        </p:nvSpPr>
        <p:spPr bwMode="auto">
          <a:xfrm>
            <a:off x="768017" y="454522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775D1C3-54C1-4CDD-A82A-A59CAA2B6E95}"/>
              </a:ext>
            </a:extLst>
          </p:cNvPr>
          <p:cNvSpPr/>
          <p:nvPr/>
        </p:nvSpPr>
        <p:spPr bwMode="auto">
          <a:xfrm>
            <a:off x="1414143" y="2644872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52A0F55-7600-45B7-A016-6440C3684712}"/>
              </a:ext>
            </a:extLst>
          </p:cNvPr>
          <p:cNvSpPr/>
          <p:nvPr/>
        </p:nvSpPr>
        <p:spPr bwMode="auto">
          <a:xfrm>
            <a:off x="2146660" y="1098847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E9A25F3-DDF6-43C4-9150-FFCD48705D12}"/>
              </a:ext>
            </a:extLst>
          </p:cNvPr>
          <p:cNvSpPr/>
          <p:nvPr/>
        </p:nvSpPr>
        <p:spPr bwMode="auto">
          <a:xfrm>
            <a:off x="1299095" y="4797086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F3F7C98-013F-45F5-B76C-EE409AF9130B}"/>
              </a:ext>
            </a:extLst>
          </p:cNvPr>
          <p:cNvSpPr/>
          <p:nvPr/>
        </p:nvSpPr>
        <p:spPr bwMode="auto">
          <a:xfrm>
            <a:off x="3203827" y="5156307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F8232E-4A72-4830-A25B-0418F49DC3D7}"/>
              </a:ext>
            </a:extLst>
          </p:cNvPr>
          <p:cNvSpPr/>
          <p:nvPr/>
        </p:nvSpPr>
        <p:spPr bwMode="auto">
          <a:xfrm>
            <a:off x="1759704" y="5717729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B5FD1C5-5CE6-4DE9-9C5C-366D893A2E90}"/>
              </a:ext>
            </a:extLst>
          </p:cNvPr>
          <p:cNvSpPr/>
          <p:nvPr/>
        </p:nvSpPr>
        <p:spPr bwMode="auto">
          <a:xfrm>
            <a:off x="473417" y="3472777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EA09F5D-5EA9-4793-878C-540417284E0A}"/>
              </a:ext>
            </a:extLst>
          </p:cNvPr>
          <p:cNvSpPr/>
          <p:nvPr/>
        </p:nvSpPr>
        <p:spPr bwMode="auto">
          <a:xfrm>
            <a:off x="6892296" y="729309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0F0333-64CB-465B-9856-107F3E0EE293}"/>
              </a:ext>
            </a:extLst>
          </p:cNvPr>
          <p:cNvSpPr/>
          <p:nvPr/>
        </p:nvSpPr>
        <p:spPr bwMode="auto">
          <a:xfrm>
            <a:off x="6546734" y="1906022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4853F47-1564-446C-A16F-7466FC91BB19}"/>
              </a:ext>
            </a:extLst>
          </p:cNvPr>
          <p:cNvSpPr/>
          <p:nvPr/>
        </p:nvSpPr>
        <p:spPr bwMode="auto">
          <a:xfrm>
            <a:off x="7065076" y="3793885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F9B9292-5459-4F90-9A1B-4BBF983B117B}"/>
              </a:ext>
            </a:extLst>
          </p:cNvPr>
          <p:cNvSpPr/>
          <p:nvPr/>
        </p:nvSpPr>
        <p:spPr bwMode="auto">
          <a:xfrm>
            <a:off x="6373954" y="5329087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5F9A713-8E3E-43D4-85F2-EDE54F7A014E}"/>
              </a:ext>
            </a:extLst>
          </p:cNvPr>
          <p:cNvSpPr/>
          <p:nvPr/>
        </p:nvSpPr>
        <p:spPr bwMode="auto">
          <a:xfrm>
            <a:off x="7386124" y="5960053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C155153-22EF-497B-871F-552FCF358F6C}"/>
              </a:ext>
            </a:extLst>
          </p:cNvPr>
          <p:cNvSpPr/>
          <p:nvPr/>
        </p:nvSpPr>
        <p:spPr bwMode="auto">
          <a:xfrm>
            <a:off x="6344004" y="3614922"/>
            <a:ext cx="133225" cy="13322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CB9D4D2-5E98-4F3E-88E9-9D93ACF30159}"/>
              </a:ext>
            </a:extLst>
          </p:cNvPr>
          <p:cNvSpPr/>
          <p:nvPr/>
        </p:nvSpPr>
        <p:spPr bwMode="auto">
          <a:xfrm>
            <a:off x="7756056" y="2078804"/>
            <a:ext cx="133225" cy="13322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AE6B459-BBC2-4CEB-909E-853BB1C49C82}"/>
              </a:ext>
            </a:extLst>
          </p:cNvPr>
          <p:cNvSpPr/>
          <p:nvPr/>
        </p:nvSpPr>
        <p:spPr bwMode="auto">
          <a:xfrm>
            <a:off x="6070457" y="1311184"/>
            <a:ext cx="133225" cy="13322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86ABA71-D559-4E1F-83FD-924565FD7296}"/>
              </a:ext>
            </a:extLst>
          </p:cNvPr>
          <p:cNvSpPr/>
          <p:nvPr/>
        </p:nvSpPr>
        <p:spPr bwMode="auto">
          <a:xfrm>
            <a:off x="1428733" y="1338176"/>
            <a:ext cx="133225" cy="13322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BA0F920-9A63-4443-B7E3-08E5AB1E7D37}"/>
              </a:ext>
            </a:extLst>
          </p:cNvPr>
          <p:cNvSpPr/>
          <p:nvPr/>
        </p:nvSpPr>
        <p:spPr bwMode="auto">
          <a:xfrm>
            <a:off x="2605392" y="3599687"/>
            <a:ext cx="133225" cy="13322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974D600-0B60-4900-AB50-D73A87D7A0B3}"/>
              </a:ext>
            </a:extLst>
          </p:cNvPr>
          <p:cNvSpPr/>
          <p:nvPr/>
        </p:nvSpPr>
        <p:spPr bwMode="auto">
          <a:xfrm>
            <a:off x="2626220" y="4873660"/>
            <a:ext cx="133225" cy="13322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ECBBD9-59B5-40D3-A24A-B7D6EE112AFD}"/>
              </a:ext>
            </a:extLst>
          </p:cNvPr>
          <p:cNvSpPr/>
          <p:nvPr/>
        </p:nvSpPr>
        <p:spPr bwMode="auto">
          <a:xfrm>
            <a:off x="636857" y="5693852"/>
            <a:ext cx="133225" cy="13322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5ED41B0-74F0-4D99-93EB-CEB61A9C3BBD}"/>
              </a:ext>
            </a:extLst>
          </p:cNvPr>
          <p:cNvCxnSpPr>
            <a:endCxn id="99" idx="1"/>
          </p:cNvCxnSpPr>
          <p:nvPr/>
        </p:nvCxnSpPr>
        <p:spPr>
          <a:xfrm>
            <a:off x="940797" y="627304"/>
            <a:ext cx="507445" cy="730383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7DEF4E4-2F33-4053-95BB-D91D7154BB7A}"/>
              </a:ext>
            </a:extLst>
          </p:cNvPr>
          <p:cNvCxnSpPr>
            <a:cxnSpLocks/>
          </p:cNvCxnSpPr>
          <p:nvPr/>
        </p:nvCxnSpPr>
        <p:spPr>
          <a:xfrm flipH="1">
            <a:off x="1577926" y="1272045"/>
            <a:ext cx="759260" cy="151501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C448665-E3A4-412E-9326-666CFF9B9A0E}"/>
              </a:ext>
            </a:extLst>
          </p:cNvPr>
          <p:cNvCxnSpPr>
            <a:cxnSpLocks/>
          </p:cNvCxnSpPr>
          <p:nvPr/>
        </p:nvCxnSpPr>
        <p:spPr>
          <a:xfrm flipH="1">
            <a:off x="1478939" y="1286028"/>
            <a:ext cx="887297" cy="13858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1754F0E-0CAA-4866-B932-1C2FEBA3B73F}"/>
              </a:ext>
            </a:extLst>
          </p:cNvPr>
          <p:cNvCxnSpPr>
            <a:cxnSpLocks/>
          </p:cNvCxnSpPr>
          <p:nvPr/>
        </p:nvCxnSpPr>
        <p:spPr>
          <a:xfrm flipH="1" flipV="1">
            <a:off x="1502336" y="1404813"/>
            <a:ext cx="75592" cy="137144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6031D31-C0C7-42AB-B52C-C16E92018B9B}"/>
              </a:ext>
            </a:extLst>
          </p:cNvPr>
          <p:cNvCxnSpPr>
            <a:cxnSpLocks/>
          </p:cNvCxnSpPr>
          <p:nvPr/>
        </p:nvCxnSpPr>
        <p:spPr>
          <a:xfrm flipH="1" flipV="1">
            <a:off x="1588727" y="2819452"/>
            <a:ext cx="1091902" cy="84819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7906A69-CDF4-4E56-922D-AA0CDB06545F}"/>
              </a:ext>
            </a:extLst>
          </p:cNvPr>
          <p:cNvCxnSpPr>
            <a:cxnSpLocks/>
          </p:cNvCxnSpPr>
          <p:nvPr/>
        </p:nvCxnSpPr>
        <p:spPr>
          <a:xfrm flipV="1">
            <a:off x="692428" y="2837452"/>
            <a:ext cx="892700" cy="73791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6EF9A62-10F8-4C9F-91D9-38FB3B3644B2}"/>
              </a:ext>
            </a:extLst>
          </p:cNvPr>
          <p:cNvCxnSpPr>
            <a:cxnSpLocks/>
          </p:cNvCxnSpPr>
          <p:nvPr/>
        </p:nvCxnSpPr>
        <p:spPr>
          <a:xfrm>
            <a:off x="1651717" y="2817652"/>
            <a:ext cx="1524426" cy="3419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1A3CF02-7B4B-43FD-8578-8F1E666D999C}"/>
              </a:ext>
            </a:extLst>
          </p:cNvPr>
          <p:cNvCxnSpPr>
            <a:cxnSpLocks/>
          </p:cNvCxnSpPr>
          <p:nvPr/>
        </p:nvCxnSpPr>
        <p:spPr>
          <a:xfrm>
            <a:off x="2330240" y="1260830"/>
            <a:ext cx="824306" cy="31676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C438939-8EAA-45BD-B1FF-0F0459320475}"/>
              </a:ext>
            </a:extLst>
          </p:cNvPr>
          <p:cNvCxnSpPr>
            <a:cxnSpLocks/>
          </p:cNvCxnSpPr>
          <p:nvPr/>
        </p:nvCxnSpPr>
        <p:spPr>
          <a:xfrm flipH="1">
            <a:off x="1926924" y="4920426"/>
            <a:ext cx="794445" cy="96759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553B491-B954-48B6-A521-F25D4C26C539}"/>
              </a:ext>
            </a:extLst>
          </p:cNvPr>
          <p:cNvCxnSpPr>
            <a:cxnSpLocks/>
          </p:cNvCxnSpPr>
          <p:nvPr/>
        </p:nvCxnSpPr>
        <p:spPr>
          <a:xfrm flipH="1">
            <a:off x="1478774" y="4930610"/>
            <a:ext cx="1599078" cy="50927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7C7C35-C738-416F-B08E-50F9B56D3BF4}"/>
              </a:ext>
            </a:extLst>
          </p:cNvPr>
          <p:cNvCxnSpPr>
            <a:cxnSpLocks/>
          </p:cNvCxnSpPr>
          <p:nvPr/>
        </p:nvCxnSpPr>
        <p:spPr>
          <a:xfrm flipH="1" flipV="1">
            <a:off x="2670443" y="3677831"/>
            <a:ext cx="519445" cy="32592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C3DF723-31EB-48E1-9B81-13528C1ACB9E}"/>
              </a:ext>
            </a:extLst>
          </p:cNvPr>
          <p:cNvCxnSpPr>
            <a:cxnSpLocks/>
          </p:cNvCxnSpPr>
          <p:nvPr/>
        </p:nvCxnSpPr>
        <p:spPr>
          <a:xfrm flipH="1">
            <a:off x="670749" y="3667646"/>
            <a:ext cx="1999692" cy="2135497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6DBBE75-9A63-4908-96D1-576F52B77CA1}"/>
              </a:ext>
            </a:extLst>
          </p:cNvPr>
          <p:cNvCxnSpPr>
            <a:cxnSpLocks/>
          </p:cNvCxnSpPr>
          <p:nvPr/>
        </p:nvCxnSpPr>
        <p:spPr>
          <a:xfrm flipH="1">
            <a:off x="1937108" y="5378759"/>
            <a:ext cx="1446299" cy="53981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4C76D42-1422-4507-B512-0519A4C9E0AC}"/>
              </a:ext>
            </a:extLst>
          </p:cNvPr>
          <p:cNvCxnSpPr>
            <a:cxnSpLocks/>
          </p:cNvCxnSpPr>
          <p:nvPr/>
        </p:nvCxnSpPr>
        <p:spPr>
          <a:xfrm flipH="1" flipV="1">
            <a:off x="3413964" y="5388945"/>
            <a:ext cx="1527780" cy="499075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F2EF780-2908-4099-84D0-74FB9DE543F7}"/>
              </a:ext>
            </a:extLst>
          </p:cNvPr>
          <p:cNvCxnSpPr>
            <a:cxnSpLocks/>
          </p:cNvCxnSpPr>
          <p:nvPr/>
        </p:nvCxnSpPr>
        <p:spPr>
          <a:xfrm flipH="1" flipV="1">
            <a:off x="5518904" y="5263327"/>
            <a:ext cx="1062656" cy="227470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7F0DBFA-09E5-4420-AF3B-3461E0EF14E9}"/>
              </a:ext>
            </a:extLst>
          </p:cNvPr>
          <p:cNvCxnSpPr>
            <a:cxnSpLocks/>
          </p:cNvCxnSpPr>
          <p:nvPr/>
        </p:nvCxnSpPr>
        <p:spPr>
          <a:xfrm flipH="1" flipV="1">
            <a:off x="6595141" y="5565489"/>
            <a:ext cx="954013" cy="56697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9B7D58A-7D32-4502-A484-A58354E81819}"/>
              </a:ext>
            </a:extLst>
          </p:cNvPr>
          <p:cNvCxnSpPr>
            <a:cxnSpLocks/>
          </p:cNvCxnSpPr>
          <p:nvPr/>
        </p:nvCxnSpPr>
        <p:spPr>
          <a:xfrm flipH="1" flipV="1">
            <a:off x="6459337" y="3708389"/>
            <a:ext cx="774074" cy="264813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480A137-AEFC-4459-A7BD-7980B1C4554C}"/>
              </a:ext>
            </a:extLst>
          </p:cNvPr>
          <p:cNvCxnSpPr>
            <a:cxnSpLocks/>
          </p:cNvCxnSpPr>
          <p:nvPr/>
        </p:nvCxnSpPr>
        <p:spPr>
          <a:xfrm flipH="1">
            <a:off x="5590201" y="3698202"/>
            <a:ext cx="848765" cy="6792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C6523F-B30A-4A0C-B62F-3845BAEC332B}"/>
              </a:ext>
            </a:extLst>
          </p:cNvPr>
          <p:cNvCxnSpPr>
            <a:cxnSpLocks/>
          </p:cNvCxnSpPr>
          <p:nvPr/>
        </p:nvCxnSpPr>
        <p:spPr>
          <a:xfrm flipH="1">
            <a:off x="6418974" y="2104784"/>
            <a:ext cx="290467" cy="1564372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19E5F71-0F14-4A33-AD56-A3E889079E9D}"/>
              </a:ext>
            </a:extLst>
          </p:cNvPr>
          <p:cNvCxnSpPr>
            <a:cxnSpLocks/>
          </p:cNvCxnSpPr>
          <p:nvPr/>
        </p:nvCxnSpPr>
        <p:spPr>
          <a:xfrm flipH="1">
            <a:off x="6734338" y="876901"/>
            <a:ext cx="346297" cy="121203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9C1E14B-3BB2-4DAF-A2CB-0858B0A858C9}"/>
              </a:ext>
            </a:extLst>
          </p:cNvPr>
          <p:cNvCxnSpPr>
            <a:cxnSpLocks/>
          </p:cNvCxnSpPr>
          <p:nvPr/>
        </p:nvCxnSpPr>
        <p:spPr>
          <a:xfrm>
            <a:off x="6143595" y="1396347"/>
            <a:ext cx="577163" cy="75031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968DBA7-CCDA-475A-9AF2-85B9119226E1}"/>
              </a:ext>
            </a:extLst>
          </p:cNvPr>
          <p:cNvCxnSpPr>
            <a:cxnSpLocks/>
          </p:cNvCxnSpPr>
          <p:nvPr/>
        </p:nvCxnSpPr>
        <p:spPr>
          <a:xfrm flipH="1" flipV="1">
            <a:off x="6744523" y="2068571"/>
            <a:ext cx="1100003" cy="71297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36BF6AB4-FCE5-4FCD-ADA7-5A6FFE69ABFC}"/>
              </a:ext>
            </a:extLst>
          </p:cNvPr>
          <p:cNvSpPr/>
          <p:nvPr/>
        </p:nvSpPr>
        <p:spPr bwMode="auto">
          <a:xfrm>
            <a:off x="6938922" y="4449315"/>
            <a:ext cx="133225" cy="13322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A9BF74D-015B-4971-8857-A2B3A36B9E8B}"/>
              </a:ext>
            </a:extLst>
          </p:cNvPr>
          <p:cNvCxnSpPr>
            <a:cxnSpLocks/>
          </p:cNvCxnSpPr>
          <p:nvPr/>
        </p:nvCxnSpPr>
        <p:spPr>
          <a:xfrm flipH="1">
            <a:off x="6995758" y="3993572"/>
            <a:ext cx="278395" cy="536422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D294AB-F220-470B-8081-E8CEEC76CA66}"/>
              </a:ext>
            </a:extLst>
          </p:cNvPr>
          <p:cNvCxnSpPr>
            <a:cxnSpLocks/>
          </p:cNvCxnSpPr>
          <p:nvPr/>
        </p:nvCxnSpPr>
        <p:spPr>
          <a:xfrm>
            <a:off x="6425387" y="3694807"/>
            <a:ext cx="1113581" cy="2427473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25A4E94-99ED-41B3-B80C-7F4F1423F749}"/>
              </a:ext>
            </a:extLst>
          </p:cNvPr>
          <p:cNvCxnSpPr>
            <a:cxnSpLocks/>
          </p:cNvCxnSpPr>
          <p:nvPr/>
        </p:nvCxnSpPr>
        <p:spPr>
          <a:xfrm flipV="1">
            <a:off x="6129566" y="917642"/>
            <a:ext cx="971439" cy="44004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A030466-C5F5-44FA-9511-D08371B3CE5E}"/>
              </a:ext>
            </a:extLst>
          </p:cNvPr>
          <p:cNvCxnSpPr>
            <a:cxnSpLocks/>
          </p:cNvCxnSpPr>
          <p:nvPr/>
        </p:nvCxnSpPr>
        <p:spPr>
          <a:xfrm flipV="1">
            <a:off x="5543342" y="2158372"/>
            <a:ext cx="1105112" cy="419632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BC971830-B02A-416A-AB9A-D8F60F3F5BF6}"/>
              </a:ext>
            </a:extLst>
          </p:cNvPr>
          <p:cNvSpPr/>
          <p:nvPr/>
        </p:nvSpPr>
        <p:spPr bwMode="auto">
          <a:xfrm>
            <a:off x="3490043" y="500752"/>
            <a:ext cx="345561" cy="345561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D78C77-323C-4748-A19C-C32DC8990BD9}"/>
              </a:ext>
            </a:extLst>
          </p:cNvPr>
          <p:cNvSpPr/>
          <p:nvPr/>
        </p:nvSpPr>
        <p:spPr bwMode="auto">
          <a:xfrm>
            <a:off x="3024960" y="968054"/>
            <a:ext cx="2579367" cy="8862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2066907-6C6E-453F-9706-606089AE595C}"/>
              </a:ext>
            </a:extLst>
          </p:cNvPr>
          <p:cNvCxnSpPr>
            <a:cxnSpLocks/>
          </p:cNvCxnSpPr>
          <p:nvPr/>
        </p:nvCxnSpPr>
        <p:spPr>
          <a:xfrm>
            <a:off x="3659697" y="727882"/>
            <a:ext cx="131116" cy="851798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38CE0C0A-1A98-42A7-AAD0-DFEFA6A16D2C}"/>
              </a:ext>
            </a:extLst>
          </p:cNvPr>
          <p:cNvSpPr/>
          <p:nvPr/>
        </p:nvSpPr>
        <p:spPr bwMode="auto">
          <a:xfrm>
            <a:off x="4875130" y="1281170"/>
            <a:ext cx="133225" cy="13322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6CC721A-7041-4472-A601-6984410C019D}"/>
              </a:ext>
            </a:extLst>
          </p:cNvPr>
          <p:cNvCxnSpPr>
            <a:cxnSpLocks/>
          </p:cNvCxnSpPr>
          <p:nvPr/>
        </p:nvCxnSpPr>
        <p:spPr>
          <a:xfrm flipH="1">
            <a:off x="4928162" y="1325050"/>
            <a:ext cx="23765" cy="322532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9595D67-F930-46DB-8BA2-A30A4D8B93B6}"/>
              </a:ext>
            </a:extLst>
          </p:cNvPr>
          <p:cNvGrpSpPr/>
          <p:nvPr/>
        </p:nvGrpSpPr>
        <p:grpSpPr>
          <a:xfrm>
            <a:off x="5965629" y="2665514"/>
            <a:ext cx="1267785" cy="2678075"/>
            <a:chOff x="7902566" y="2718353"/>
            <a:chExt cx="1293390" cy="273216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691DB7-A66B-4195-A622-31FF6C7266D4}"/>
                </a:ext>
              </a:extLst>
            </p:cNvPr>
            <p:cNvSpPr/>
            <p:nvPr/>
          </p:nvSpPr>
          <p:spPr>
            <a:xfrm>
              <a:off x="7902566" y="2718353"/>
              <a:ext cx="1293390" cy="3200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3927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Web parts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178B03-65A3-4791-B3FA-AABCB0328EEF}"/>
                </a:ext>
              </a:extLst>
            </p:cNvPr>
            <p:cNvSpPr/>
            <p:nvPr/>
          </p:nvSpPr>
          <p:spPr>
            <a:xfrm>
              <a:off x="7902566" y="4678595"/>
              <a:ext cx="1121654" cy="77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3927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SPFx </a:t>
              </a:r>
              <a:b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Extension</a:t>
              </a:r>
              <a:b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footer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ABEBA42-658C-429D-A120-64C49D4E176C}"/>
              </a:ext>
            </a:extLst>
          </p:cNvPr>
          <p:cNvGrpSpPr/>
          <p:nvPr/>
        </p:nvGrpSpPr>
        <p:grpSpPr>
          <a:xfrm>
            <a:off x="809981" y="1640019"/>
            <a:ext cx="1817171" cy="2860384"/>
            <a:chOff x="2642790" y="1672149"/>
            <a:chExt cx="1853872" cy="29181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3668CE-F161-47EE-8F79-DBE95B2AA41B}"/>
                </a:ext>
              </a:extLst>
            </p:cNvPr>
            <p:cNvSpPr/>
            <p:nvPr/>
          </p:nvSpPr>
          <p:spPr>
            <a:xfrm>
              <a:off x="2952520" y="1672149"/>
              <a:ext cx="1544142" cy="771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3927" rtl="0" eaLnBrk="1" fontAlgn="base" latinLnBrk="0" hangingPunct="1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SPFx </a:t>
              </a:r>
              <a:b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Extension</a:t>
              </a:r>
              <a:b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header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4215EF-BA32-47D0-AD31-D17B15E22124}"/>
                </a:ext>
              </a:extLst>
            </p:cNvPr>
            <p:cNvSpPr/>
            <p:nvPr/>
          </p:nvSpPr>
          <p:spPr>
            <a:xfrm>
              <a:off x="2642790" y="4056854"/>
              <a:ext cx="1853872" cy="533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3927" rtl="0" eaLnBrk="1" fontAlgn="base" latinLnBrk="0" hangingPunct="1">
                <a:lnSpc>
                  <a:spcPct val="10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Page visuals</a:t>
              </a:r>
              <a:br>
                <a:rPr kumimoji="0" lang="en-US" sz="1567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kumimoji="0" lang="en-US" sz="1175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UI Fabric</a:t>
              </a:r>
            </a:p>
          </p:txBody>
        </p:sp>
      </p:grpSp>
      <p:sp>
        <p:nvSpPr>
          <p:cNvPr id="187" name="Title 1">
            <a:extLst>
              <a:ext uri="{FF2B5EF4-FFF2-40B4-BE49-F238E27FC236}">
                <a16:creationId xmlns:a16="http://schemas.microsoft.com/office/drawing/2014/main" id="{17CCBF86-2016-400C-B7C0-53B77C6B1793}"/>
              </a:ext>
            </a:extLst>
          </p:cNvPr>
          <p:cNvSpPr txBox="1">
            <a:spLocks/>
          </p:cNvSpPr>
          <p:nvPr/>
        </p:nvSpPr>
        <p:spPr>
          <a:xfrm>
            <a:off x="2679465" y="729603"/>
            <a:ext cx="3270360" cy="476900"/>
          </a:xfrm>
          <a:prstGeom prst="rect">
            <a:avLst/>
          </a:prstGeom>
          <a:noFill/>
        </p:spPr>
        <p:txBody>
          <a:bodyPr vert="horz" wrap="square" lIns="143388" tIns="89617" rIns="143388" bIns="89617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ctr" defTabSz="87839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9" b="0" i="0" u="none" strike="noStrike" kern="0" cap="none" spc="-49" normalizeH="0" baseline="0" noProof="0">
                <a:ln w="3175">
                  <a:noFill/>
                </a:ln>
                <a:gradFill>
                  <a:gsLst>
                    <a:gs pos="0">
                      <a:srgbClr val="E6E6E6">
                        <a:lumMod val="50000"/>
                      </a:srgbClr>
                    </a:gs>
                    <a:gs pos="100000">
                      <a:srgbClr val="E6E6E6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</a:t>
            </a:r>
            <a:r>
              <a:rPr kumimoji="0" lang="en-US" sz="2549" b="0" i="0" u="none" strike="noStrike" kern="0" cap="none" spc="-49" normalizeH="0" baseline="0" noProof="0">
                <a:ln w="3175">
                  <a:noFill/>
                </a:ln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en-US" sz="254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50000"/>
                      </a:srgbClr>
                    </a:gs>
                    <a:gs pos="100000">
                      <a:srgbClr val="E6E6E6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kumimoji="0" lang="en-US" sz="2549" b="0" i="0" u="none" strike="noStrike" kern="1200" cap="none" spc="-147" normalizeH="0" baseline="0" noProof="0">
              <a:ln w="3175">
                <a:noFill/>
              </a:ln>
              <a:gradFill>
                <a:gsLst>
                  <a:gs pos="0">
                    <a:srgbClr val="E6E6E6">
                      <a:lumMod val="50000"/>
                    </a:srgbClr>
                  </a:gs>
                  <a:gs pos="100000">
                    <a:srgbClr val="E6E6E6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Semibold" charset="0"/>
              <a:cs typeface="Segoe UI Semibold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E94C28-572E-4384-82C0-5E7F3D29163A}"/>
              </a:ext>
            </a:extLst>
          </p:cNvPr>
          <p:cNvSpPr/>
          <p:nvPr/>
        </p:nvSpPr>
        <p:spPr bwMode="auto">
          <a:xfrm>
            <a:off x="8407520" y="974"/>
            <a:ext cx="3783618" cy="685605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solidFill>
                <a:srgbClr val="02638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61BCB6-778A-4987-9A46-6476BE2C9BFC}"/>
              </a:ext>
            </a:extLst>
          </p:cNvPr>
          <p:cNvSpPr/>
          <p:nvPr/>
        </p:nvSpPr>
        <p:spPr>
          <a:xfrm>
            <a:off x="8782245" y="1316947"/>
            <a:ext cx="3175245" cy="1914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SharePoint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Framework growth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STXihei" panose="020B0503020204020204" pitchFamily="2" charset="-122"/>
              <a:cs typeface="Segoe UI Semibold" panose="020B0702040204020203" pitchFamily="34" charset="0"/>
            </a:endParaRPr>
          </a:p>
          <a:p>
            <a:pPr marL="0" marR="0" lvl="0" indent="0" algn="l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236%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usage since last year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TXihei" panose="020B0503020204020204" pitchFamily="2" charset="-122"/>
              <a:cs typeface="Segoe UI Semibold" panose="020B070204020402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C51091-1CB0-45AC-9F04-BC8FE7F53B2D}"/>
              </a:ext>
            </a:extLst>
          </p:cNvPr>
          <p:cNvSpPr/>
          <p:nvPr/>
        </p:nvSpPr>
        <p:spPr bwMode="auto">
          <a:xfrm>
            <a:off x="8737668" y="3963500"/>
            <a:ext cx="3219821" cy="11204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11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 major SPFx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updates since GA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641F54-D9AB-4E40-9DE5-02B18545AC3C}"/>
              </a:ext>
            </a:extLst>
          </p:cNvPr>
          <p:cNvCxnSpPr>
            <a:cxnSpLocks/>
          </p:cNvCxnSpPr>
          <p:nvPr/>
        </p:nvCxnSpPr>
        <p:spPr>
          <a:xfrm>
            <a:off x="8870167" y="3474786"/>
            <a:ext cx="2864987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50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6CC93A-246B-4336-89D2-7FF8B6EB37FC}"/>
              </a:ext>
            </a:extLst>
          </p:cNvPr>
          <p:cNvGrpSpPr/>
          <p:nvPr/>
        </p:nvGrpSpPr>
        <p:grpSpPr>
          <a:xfrm>
            <a:off x="788895" y="1431486"/>
            <a:ext cx="3069862" cy="4754495"/>
            <a:chOff x="557140" y="1810510"/>
            <a:chExt cx="2568025" cy="3977267"/>
          </a:xfrm>
        </p:grpSpPr>
        <p:grpSp>
          <p:nvGrpSpPr>
            <p:cNvPr id="5" name="Developers group" descr="Code for Developers.">
              <a:extLst>
                <a:ext uri="{FF2B5EF4-FFF2-40B4-BE49-F238E27FC236}">
                  <a16:creationId xmlns:a16="http://schemas.microsoft.com/office/drawing/2014/main" id="{72450DD7-EB9F-4043-B8F4-984AD50D5963}"/>
                </a:ext>
              </a:extLst>
            </p:cNvPr>
            <p:cNvGrpSpPr/>
            <p:nvPr/>
          </p:nvGrpSpPr>
          <p:grpSpPr>
            <a:xfrm>
              <a:off x="557140" y="1810510"/>
              <a:ext cx="2568025" cy="3977267"/>
              <a:chOff x="489277" y="1626801"/>
              <a:chExt cx="3383435" cy="477399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D31691-2412-465C-AB99-56C8BB6F71B3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101600" dist="38100" dir="54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1F3A04-29B6-47A4-B5CC-9EEF2D7F17B8}"/>
                  </a:ext>
                </a:extLst>
              </p:cNvPr>
              <p:cNvSpPr txBox="1"/>
              <p:nvPr/>
            </p:nvSpPr>
            <p:spPr>
              <a:xfrm>
                <a:off x="600043" y="1780150"/>
                <a:ext cx="3272669" cy="1549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1A1A1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rPr>
                  <a:t>Web Parts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502040204020203" pitchFamily="34" charset="0"/>
                </a:endParaRPr>
              </a:p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70EB66-D946-40A9-8195-3F464D366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84" y="2666258"/>
              <a:ext cx="2140008" cy="1990309"/>
            </a:xfrm>
            <a:prstGeom prst="rect">
              <a:avLst/>
            </a:prstGeom>
          </p:spPr>
        </p:pic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C7985CD3-C17E-44AE-A5AF-A49C8387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9" y="224374"/>
            <a:ext cx="11334431" cy="757914"/>
          </a:xfrm>
        </p:spPr>
        <p:txBody>
          <a:bodyPr/>
          <a:lstStyle/>
          <a:p>
            <a:r>
              <a:rPr lang="en-US" dirty="0">
                <a:solidFill>
                  <a:srgbClr val="026380"/>
                </a:solidFill>
              </a:rPr>
              <a:t>SPFx Component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C5436E-E37C-4072-9A52-BB65D57B8A01}"/>
              </a:ext>
            </a:extLst>
          </p:cNvPr>
          <p:cNvGrpSpPr/>
          <p:nvPr/>
        </p:nvGrpSpPr>
        <p:grpSpPr>
          <a:xfrm>
            <a:off x="4561068" y="1419954"/>
            <a:ext cx="3069862" cy="4754496"/>
            <a:chOff x="2614434" y="2068043"/>
            <a:chExt cx="2175679" cy="3369615"/>
          </a:xfrm>
        </p:grpSpPr>
        <p:grpSp>
          <p:nvGrpSpPr>
            <p:cNvPr id="33" name="Developers group" descr="Code for Developers.">
              <a:extLst>
                <a:ext uri="{FF2B5EF4-FFF2-40B4-BE49-F238E27FC236}">
                  <a16:creationId xmlns:a16="http://schemas.microsoft.com/office/drawing/2014/main" id="{B36993BB-0E96-407D-AEEA-757C873E98BE}"/>
                </a:ext>
              </a:extLst>
            </p:cNvPr>
            <p:cNvGrpSpPr/>
            <p:nvPr/>
          </p:nvGrpSpPr>
          <p:grpSpPr>
            <a:xfrm>
              <a:off x="2614434" y="2068043"/>
              <a:ext cx="2175679" cy="3369615"/>
              <a:chOff x="489277" y="1626801"/>
              <a:chExt cx="3383435" cy="477399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B86E00C-23A8-47B6-99B5-B0AD9CDA1B4C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101600" dist="38100" dir="54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DB7E2F-BB57-4B98-BF46-B8D9CEB11546}"/>
                  </a:ext>
                </a:extLst>
              </p:cNvPr>
              <p:cNvSpPr txBox="1"/>
              <p:nvPr/>
            </p:nvSpPr>
            <p:spPr>
              <a:xfrm>
                <a:off x="600043" y="1780150"/>
                <a:ext cx="3272669" cy="1549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rPr>
                  <a:t>Extensions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502040204020203" pitchFamily="34" charset="0"/>
                </a:endParaRPr>
              </a:p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C645100-F10A-4A3B-A985-E30838565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01857" y="2793049"/>
              <a:ext cx="1672060" cy="98621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9100B7-EC2B-4A97-8BA7-51F8D465E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323" y="3726647"/>
              <a:ext cx="1295692" cy="108930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47E72-273A-0142-98FA-B413AFA9E138}"/>
              </a:ext>
            </a:extLst>
          </p:cNvPr>
          <p:cNvGrpSpPr/>
          <p:nvPr/>
        </p:nvGrpSpPr>
        <p:grpSpPr>
          <a:xfrm>
            <a:off x="8333242" y="1419954"/>
            <a:ext cx="3069863" cy="4754496"/>
            <a:chOff x="4935619" y="1670966"/>
            <a:chExt cx="2175370" cy="3369137"/>
          </a:xfrm>
        </p:grpSpPr>
        <p:grpSp>
          <p:nvGrpSpPr>
            <p:cNvPr id="26" name="Developers group" descr="Code for Developers.">
              <a:extLst>
                <a:ext uri="{FF2B5EF4-FFF2-40B4-BE49-F238E27FC236}">
                  <a16:creationId xmlns:a16="http://schemas.microsoft.com/office/drawing/2014/main" id="{9FFAAB3A-F094-4868-8837-9AD725326A38}"/>
                </a:ext>
              </a:extLst>
            </p:cNvPr>
            <p:cNvGrpSpPr/>
            <p:nvPr/>
          </p:nvGrpSpPr>
          <p:grpSpPr>
            <a:xfrm>
              <a:off x="4935619" y="1670966"/>
              <a:ext cx="2175370" cy="3369137"/>
              <a:chOff x="489277" y="1626801"/>
              <a:chExt cx="3383435" cy="477399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C70B366-4F86-4FA0-B554-C02FCC523BE8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101600" dist="38100" dir="54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768484-C2E6-4B75-A540-D410BD94FC2D}"/>
                  </a:ext>
                </a:extLst>
              </p:cNvPr>
              <p:cNvSpPr txBox="1"/>
              <p:nvPr/>
            </p:nvSpPr>
            <p:spPr>
              <a:xfrm>
                <a:off x="600043" y="1780150"/>
                <a:ext cx="3272669" cy="575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1A1A1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rPr>
                  <a:t>Libraries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6E6E6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7C430C-BC9A-4623-8E79-6364BBD77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3720" y="2395868"/>
              <a:ext cx="1879165" cy="1198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312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C76130-3073-4636-8FB2-FF79B94A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2" cy="851647"/>
          </a:xfrm>
        </p:spPr>
        <p:txBody>
          <a:bodyPr/>
          <a:lstStyle/>
          <a:p>
            <a:r>
              <a:rPr lang="en-US" dirty="0"/>
              <a:t>SharePoint Framework Extensions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52C4331-AC80-4228-8A27-C54025DA9203}"/>
              </a:ext>
            </a:extLst>
          </p:cNvPr>
          <p:cNvSpPr txBox="1">
            <a:spLocks/>
          </p:cNvSpPr>
          <p:nvPr/>
        </p:nvSpPr>
        <p:spPr>
          <a:xfrm>
            <a:off x="589044" y="1611082"/>
            <a:ext cx="10994880" cy="738585"/>
          </a:xfrm>
          <a:prstGeom prst="rect">
            <a:avLst/>
          </a:prstGeom>
        </p:spPr>
        <p:txBody>
          <a:bodyPr vert="horz" wrap="square" lIns="146243" tIns="91401" rIns="146243" bIns="91401" rtlCol="0">
            <a:sp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Extend the user experience of SharePoint, leveraging the familiar tools and libraries for client-side development coming from the SharePoint Framework.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F1D8B-BF2E-4E8A-ABEA-7A1457298BE0}"/>
              </a:ext>
            </a:extLst>
          </p:cNvPr>
          <p:cNvGrpSpPr/>
          <p:nvPr/>
        </p:nvGrpSpPr>
        <p:grpSpPr>
          <a:xfrm>
            <a:off x="589043" y="2393129"/>
            <a:ext cx="3272605" cy="3660044"/>
            <a:chOff x="600854" y="2440619"/>
            <a:chExt cx="3338228" cy="37334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83C601-DCDB-4222-A3FF-E5EC21298B02}"/>
                </a:ext>
              </a:extLst>
            </p:cNvPr>
            <p:cNvSpPr txBox="1"/>
            <p:nvPr/>
          </p:nvSpPr>
          <p:spPr>
            <a:xfrm>
              <a:off x="600854" y="2440619"/>
              <a:ext cx="3199040" cy="583395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Application customizer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2804A2-0CC7-4DF8-9778-32FA54AFA59E}"/>
                </a:ext>
              </a:extLst>
            </p:cNvPr>
            <p:cNvSpPr txBox="1"/>
            <p:nvPr/>
          </p:nvSpPr>
          <p:spPr>
            <a:xfrm>
              <a:off x="600854" y="5030316"/>
              <a:ext cx="3338228" cy="1143739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Add script to modern pages</a:t>
              </a:r>
            </a:p>
            <a:p>
              <a:pPr marL="0" marR="0" lvl="0" indent="0" algn="l" defTabSz="91446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Adjust top and bottom sections of page with custom renderings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51CA8F2-DB94-46A2-9D2F-7971B7185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1789" y="3024014"/>
              <a:ext cx="3018107" cy="178014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1D4B8F-1634-4088-AABE-A37ADAF8EDC2}"/>
              </a:ext>
            </a:extLst>
          </p:cNvPr>
          <p:cNvGrpSpPr/>
          <p:nvPr/>
        </p:nvGrpSpPr>
        <p:grpSpPr>
          <a:xfrm>
            <a:off x="4706654" y="2393129"/>
            <a:ext cx="3411525" cy="3506106"/>
            <a:chOff x="4801031" y="2440619"/>
            <a:chExt cx="3479933" cy="35764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8263B7-4F8A-4A89-A930-C2E9567D95D1}"/>
                </a:ext>
              </a:extLst>
            </p:cNvPr>
            <p:cNvSpPr txBox="1"/>
            <p:nvPr/>
          </p:nvSpPr>
          <p:spPr>
            <a:xfrm>
              <a:off x="4801031" y="2440619"/>
              <a:ext cx="3199039" cy="583395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Command set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CA0C7C-D8AC-424C-891C-2BFA2E334419}"/>
                </a:ext>
              </a:extLst>
            </p:cNvPr>
            <p:cNvSpPr txBox="1"/>
            <p:nvPr/>
          </p:nvSpPr>
          <p:spPr>
            <a:xfrm>
              <a:off x="4801031" y="5030316"/>
              <a:ext cx="3479933" cy="9867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Extend the modern list command surface with new actions that run custom code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B1AE6-6D71-4633-9977-A05883A9E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74808" y="3025616"/>
              <a:ext cx="2486858" cy="17785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88A06F-CCC3-4600-AD77-69979257503E}"/>
              </a:ext>
            </a:extLst>
          </p:cNvPr>
          <p:cNvGrpSpPr/>
          <p:nvPr/>
        </p:nvGrpSpPr>
        <p:grpSpPr>
          <a:xfrm>
            <a:off x="8687808" y="2393129"/>
            <a:ext cx="3136155" cy="3282741"/>
            <a:chOff x="8862016" y="2440619"/>
            <a:chExt cx="3199041" cy="33485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6E8B21-0547-499B-898A-0253B97BE98D}"/>
                </a:ext>
              </a:extLst>
            </p:cNvPr>
            <p:cNvSpPr txBox="1"/>
            <p:nvPr/>
          </p:nvSpPr>
          <p:spPr>
            <a:xfrm>
              <a:off x="8862017" y="2440619"/>
              <a:ext cx="3199040" cy="583395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Field customizer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72C500-1835-49D6-9F71-6A0E1E1025DA}"/>
                </a:ext>
              </a:extLst>
            </p:cNvPr>
            <p:cNvSpPr txBox="1"/>
            <p:nvPr/>
          </p:nvSpPr>
          <p:spPr>
            <a:xfrm>
              <a:off x="8862016" y="5032867"/>
              <a:ext cx="3000334" cy="756319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Visualize data inside columns in the list view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F87C44-8554-4FCD-A6C4-BA63336D6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66503" y="3024014"/>
              <a:ext cx="2115518" cy="1778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64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06E0-A2E0-4F81-B511-10A8D9C6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SharePoint Framework Architecture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209C97-4283-45CD-8AC4-49C381C4F008}"/>
              </a:ext>
            </a:extLst>
          </p:cNvPr>
          <p:cNvGrpSpPr/>
          <p:nvPr/>
        </p:nvGrpSpPr>
        <p:grpSpPr>
          <a:xfrm>
            <a:off x="3147720" y="1858364"/>
            <a:ext cx="2150729" cy="1565201"/>
            <a:chOff x="239472" y="1946900"/>
            <a:chExt cx="2151034" cy="15654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24BA18-1743-4678-808B-C3DCBC5E7832}"/>
                </a:ext>
              </a:extLst>
            </p:cNvPr>
            <p:cNvSpPr/>
            <p:nvPr/>
          </p:nvSpPr>
          <p:spPr>
            <a:xfrm>
              <a:off x="309334" y="2854835"/>
              <a:ext cx="2002238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3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rd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party components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Support ALM capabilities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REST APIs and UX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DFE47C-D091-4C0C-9D52-22A194723E06}"/>
                </a:ext>
              </a:extLst>
            </p:cNvPr>
            <p:cNvSpPr/>
            <p:nvPr/>
          </p:nvSpPr>
          <p:spPr bwMode="auto">
            <a:xfrm>
              <a:off x="239472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Solution Catalog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2EBC5B4-4AFF-4DBE-B66E-6EBCF0D57BB2}"/>
                </a:ext>
              </a:extLst>
            </p:cNvPr>
            <p:cNvSpPr/>
            <p:nvPr/>
          </p:nvSpPr>
          <p:spPr>
            <a:xfrm rot="5400000">
              <a:off x="1171766" y="1636095"/>
              <a:ext cx="286446" cy="2151034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9FF547-BC79-4D96-A0E1-CB39688ABEE1}"/>
              </a:ext>
            </a:extLst>
          </p:cNvPr>
          <p:cNvGrpSpPr/>
          <p:nvPr/>
        </p:nvGrpSpPr>
        <p:grpSpPr>
          <a:xfrm>
            <a:off x="5333440" y="1863801"/>
            <a:ext cx="2150729" cy="1565201"/>
            <a:chOff x="2629978" y="1946900"/>
            <a:chExt cx="2151034" cy="15654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70FF72-CC21-4F12-A0EA-0BB788ADB64D}"/>
                </a:ext>
              </a:extLst>
            </p:cNvPr>
            <p:cNvSpPr/>
            <p:nvPr/>
          </p:nvSpPr>
          <p:spPr>
            <a:xfrm>
              <a:off x="2713445" y="2854835"/>
              <a:ext cx="2011306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Hosted in SharePoint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Provides context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pre-fetch 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EDEBF9-274F-4BF0-B6F5-A5F074BCD45F}"/>
                </a:ext>
              </a:extLst>
            </p:cNvPr>
            <p:cNvSpPr/>
            <p:nvPr/>
          </p:nvSpPr>
          <p:spPr bwMode="auto">
            <a:xfrm>
              <a:off x="2629978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Boot Loader</a:t>
              </a:r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E0C8C31E-C89E-4F6D-BDB0-9FF05F0ADA4E}"/>
                </a:ext>
              </a:extLst>
            </p:cNvPr>
            <p:cNvSpPr/>
            <p:nvPr/>
          </p:nvSpPr>
          <p:spPr>
            <a:xfrm rot="5400000">
              <a:off x="3562272" y="1636095"/>
              <a:ext cx="286446" cy="2151033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870C2E-918C-44BD-BFAC-D86B49C2BE22}"/>
              </a:ext>
            </a:extLst>
          </p:cNvPr>
          <p:cNvGrpSpPr/>
          <p:nvPr/>
        </p:nvGrpSpPr>
        <p:grpSpPr>
          <a:xfrm>
            <a:off x="7528229" y="1859744"/>
            <a:ext cx="2098038" cy="1563821"/>
            <a:chOff x="5073181" y="1916158"/>
            <a:chExt cx="2098336" cy="15640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8FF350-1690-4375-BAD2-825E397742B6}"/>
                </a:ext>
              </a:extLst>
            </p:cNvPr>
            <p:cNvSpPr/>
            <p:nvPr/>
          </p:nvSpPr>
          <p:spPr bwMode="auto">
            <a:xfrm>
              <a:off x="5073182" y="1916158"/>
              <a:ext cx="2098335" cy="64930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Client Runtime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9AE8643-8054-4240-BCD7-7A75E1B1F601}"/>
                </a:ext>
              </a:extLst>
            </p:cNvPr>
            <p:cNvSpPr/>
            <p:nvPr/>
          </p:nvSpPr>
          <p:spPr>
            <a:xfrm>
              <a:off x="5148470" y="2822713"/>
              <a:ext cx="1953184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TypeScript libraries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Handles load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Handles execution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A6AD22B2-C29E-48BD-86D2-7BE5677ABFEB}"/>
                </a:ext>
              </a:extLst>
            </p:cNvPr>
            <p:cNvSpPr/>
            <p:nvPr/>
          </p:nvSpPr>
          <p:spPr>
            <a:xfrm rot="5400000">
              <a:off x="5988070" y="1639266"/>
              <a:ext cx="268558" cy="2098335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2F9ECF-C7D9-40AF-B76F-27C49D07D648}"/>
              </a:ext>
            </a:extLst>
          </p:cNvPr>
          <p:cNvGrpSpPr/>
          <p:nvPr/>
        </p:nvGrpSpPr>
        <p:grpSpPr>
          <a:xfrm>
            <a:off x="6054003" y="4427262"/>
            <a:ext cx="2150729" cy="1552370"/>
            <a:chOff x="7410990" y="1946900"/>
            <a:chExt cx="2151034" cy="15525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D40A2E-1A4B-4AD1-B593-481635E1161D}"/>
                </a:ext>
              </a:extLst>
            </p:cNvPr>
            <p:cNvSpPr/>
            <p:nvPr/>
          </p:nvSpPr>
          <p:spPr bwMode="auto">
            <a:xfrm>
              <a:off x="7410990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HttpClients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7CCFAB-626A-4AE0-9B24-3A006D884192}"/>
                </a:ext>
              </a:extLst>
            </p:cNvPr>
            <p:cNvSpPr/>
            <p:nvPr/>
          </p:nvSpPr>
          <p:spPr>
            <a:xfrm>
              <a:off x="7424591" y="2854835"/>
              <a:ext cx="2011306" cy="644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Makes calls to SharePoint,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Graph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3"/>
                </a:rPr>
                <a:t>AAD protected APIs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general Http requests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2411F33B-67B4-4E53-A3A2-377842824847}"/>
                </a:ext>
              </a:extLst>
            </p:cNvPr>
            <p:cNvSpPr/>
            <p:nvPr/>
          </p:nvSpPr>
          <p:spPr>
            <a:xfrm rot="5400000">
              <a:off x="8345549" y="1638363"/>
              <a:ext cx="286448" cy="2146500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9B6201-EF07-4D5C-A1BB-7402988E02AA}"/>
              </a:ext>
            </a:extLst>
          </p:cNvPr>
          <p:cNvGrpSpPr/>
          <p:nvPr/>
        </p:nvGrpSpPr>
        <p:grpSpPr>
          <a:xfrm>
            <a:off x="952931" y="1863800"/>
            <a:ext cx="2150730" cy="1565200"/>
            <a:chOff x="9801495" y="1946901"/>
            <a:chExt cx="2151035" cy="15654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9FC327-732E-4832-8A82-8521E4769194}"/>
                </a:ext>
              </a:extLst>
            </p:cNvPr>
            <p:cNvSpPr/>
            <p:nvPr/>
          </p:nvSpPr>
          <p:spPr bwMode="auto">
            <a:xfrm>
              <a:off x="9801496" y="1946901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Developer Toolchain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A4D84A-3C3C-49B5-A8F4-C91580A6BDFD}"/>
                </a:ext>
              </a:extLst>
            </p:cNvPr>
            <p:cNvSpPr/>
            <p:nvPr/>
          </p:nvSpPr>
          <p:spPr>
            <a:xfrm>
              <a:off x="9810564" y="2854835"/>
              <a:ext cx="2011306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Integrated in Yeoman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IDE agnostic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Uses Node and NPM</a:t>
              </a: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E061DDFC-4052-477A-BF54-22306A8873E7}"/>
                </a:ext>
              </a:extLst>
            </p:cNvPr>
            <p:cNvSpPr/>
            <p:nvPr/>
          </p:nvSpPr>
          <p:spPr>
            <a:xfrm rot="5400000">
              <a:off x="10733789" y="1636095"/>
              <a:ext cx="286446" cy="2151034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1121F9-9FB5-45DD-8D5E-BEF1FC61A9CF}"/>
              </a:ext>
            </a:extLst>
          </p:cNvPr>
          <p:cNvGrpSpPr/>
          <p:nvPr/>
        </p:nvGrpSpPr>
        <p:grpSpPr>
          <a:xfrm>
            <a:off x="3853986" y="4427263"/>
            <a:ext cx="2150729" cy="1565201"/>
            <a:chOff x="7410990" y="1946900"/>
            <a:chExt cx="2151034" cy="15654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A37178-44D1-47AD-A7AF-881EBB9EC246}"/>
                </a:ext>
              </a:extLst>
            </p:cNvPr>
            <p:cNvSpPr/>
            <p:nvPr/>
          </p:nvSpPr>
          <p:spPr bwMode="auto">
            <a:xfrm>
              <a:off x="7410990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Authentication Pipeline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86B7EF-5A30-409B-9DEE-10EF867BD712}"/>
                </a:ext>
              </a:extLst>
            </p:cNvPr>
            <p:cNvSpPr/>
            <p:nvPr/>
          </p:nvSpPr>
          <p:spPr>
            <a:xfrm>
              <a:off x="7424591" y="2854835"/>
              <a:ext cx="2011306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Gives access to Web APIs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Serves AAD access tokens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Wraps to ADAL.js</a:t>
              </a:r>
            </a:p>
          </p:txBody>
        </p: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6C29A6AC-2E59-4745-AD96-787A862FC93A}"/>
                </a:ext>
              </a:extLst>
            </p:cNvPr>
            <p:cNvSpPr/>
            <p:nvPr/>
          </p:nvSpPr>
          <p:spPr>
            <a:xfrm rot="5400000">
              <a:off x="8345549" y="1638363"/>
              <a:ext cx="286448" cy="2146500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DE839D-DD3C-4C75-B0B7-F11E23A9A05C}"/>
              </a:ext>
            </a:extLst>
          </p:cNvPr>
          <p:cNvGrpSpPr/>
          <p:nvPr/>
        </p:nvGrpSpPr>
        <p:grpSpPr>
          <a:xfrm>
            <a:off x="8267620" y="4427262"/>
            <a:ext cx="2150729" cy="1552370"/>
            <a:chOff x="7410990" y="1946900"/>
            <a:chExt cx="2151034" cy="155259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DA3464-8591-4EE4-8F5F-BD17B92A59A9}"/>
                </a:ext>
              </a:extLst>
            </p:cNvPr>
            <p:cNvSpPr/>
            <p:nvPr/>
          </p:nvSpPr>
          <p:spPr bwMode="auto">
            <a:xfrm>
              <a:off x="7410990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Contextual Information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53C9A3-E01B-4179-B424-3D2CAB0ECBB6}"/>
                </a:ext>
              </a:extLst>
            </p:cNvPr>
            <p:cNvSpPr/>
            <p:nvPr/>
          </p:nvSpPr>
          <p:spPr>
            <a:xfrm>
              <a:off x="7424591" y="2854835"/>
              <a:ext cx="2011306" cy="644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Information on things like the current user, site, page, web, teams channel, etc.</a:t>
              </a:r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41FFAAEB-536F-4E60-8EB5-9375F131CBFE}"/>
                </a:ext>
              </a:extLst>
            </p:cNvPr>
            <p:cNvSpPr/>
            <p:nvPr/>
          </p:nvSpPr>
          <p:spPr>
            <a:xfrm rot="5400000">
              <a:off x="8345549" y="1638363"/>
              <a:ext cx="286448" cy="2146500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5905964B-D1BB-4CF3-BE95-6C7E351B441D}"/>
              </a:ext>
            </a:extLst>
          </p:cNvPr>
          <p:cNvSpPr/>
          <p:nvPr/>
        </p:nvSpPr>
        <p:spPr>
          <a:xfrm rot="16200000" flipV="1">
            <a:off x="6836907" y="740647"/>
            <a:ext cx="576273" cy="6514916"/>
          </a:xfrm>
          <a:prstGeom prst="rightBrace">
            <a:avLst>
              <a:gd name="adj1" fmla="val 8333"/>
              <a:gd name="adj2" fmla="val 31807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04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B720F259-B701-F547-AF9E-EBAE2AD5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45" y="1170454"/>
            <a:ext cx="9872134" cy="5553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F3F62-B464-0B46-B48B-52A8F56C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Toolchain</a:t>
            </a:r>
          </a:p>
        </p:txBody>
      </p:sp>
    </p:spTree>
    <p:extLst>
      <p:ext uri="{BB962C8B-B14F-4D97-AF65-F5344CB8AC3E}">
        <p14:creationId xmlns:p14="http://schemas.microsoft.com/office/powerpoint/2010/main" val="414862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2ABF2-5961-EE41-B2E0-BB4D1C87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501"/>
            <a:ext cx="10515600" cy="1325563"/>
          </a:xfrm>
        </p:spPr>
        <p:txBody>
          <a:bodyPr/>
          <a:lstStyle/>
          <a:p>
            <a:pPr algn="ctr"/>
            <a:r>
              <a:rPr lang="en-US" sz="7200" dirty="0" err="1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690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06E0-A2E0-4F81-B511-10A8D9C6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SharePoint Framework Architecture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209C97-4283-45CD-8AC4-49C381C4F008}"/>
              </a:ext>
            </a:extLst>
          </p:cNvPr>
          <p:cNvGrpSpPr/>
          <p:nvPr/>
        </p:nvGrpSpPr>
        <p:grpSpPr>
          <a:xfrm>
            <a:off x="3147720" y="1858364"/>
            <a:ext cx="2150729" cy="1565201"/>
            <a:chOff x="239472" y="1946900"/>
            <a:chExt cx="2151034" cy="15654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24BA18-1743-4678-808B-C3DCBC5E7832}"/>
                </a:ext>
              </a:extLst>
            </p:cNvPr>
            <p:cNvSpPr/>
            <p:nvPr/>
          </p:nvSpPr>
          <p:spPr>
            <a:xfrm>
              <a:off x="309334" y="2854835"/>
              <a:ext cx="2002238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3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rd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party components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Support ALM capabilities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REST APIs and UX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DFE47C-D091-4C0C-9D52-22A194723E06}"/>
                </a:ext>
              </a:extLst>
            </p:cNvPr>
            <p:cNvSpPr/>
            <p:nvPr/>
          </p:nvSpPr>
          <p:spPr bwMode="auto">
            <a:xfrm>
              <a:off x="239472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Solution Catalog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2EBC5B4-4AFF-4DBE-B66E-6EBCF0D57BB2}"/>
                </a:ext>
              </a:extLst>
            </p:cNvPr>
            <p:cNvSpPr/>
            <p:nvPr/>
          </p:nvSpPr>
          <p:spPr>
            <a:xfrm rot="5400000">
              <a:off x="1171766" y="1636095"/>
              <a:ext cx="286446" cy="2151034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9FF547-BC79-4D96-A0E1-CB39688ABEE1}"/>
              </a:ext>
            </a:extLst>
          </p:cNvPr>
          <p:cNvGrpSpPr/>
          <p:nvPr/>
        </p:nvGrpSpPr>
        <p:grpSpPr>
          <a:xfrm>
            <a:off x="5333440" y="1863801"/>
            <a:ext cx="2150729" cy="1565201"/>
            <a:chOff x="2629978" y="1946900"/>
            <a:chExt cx="2151034" cy="15654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70FF72-CC21-4F12-A0EA-0BB788ADB64D}"/>
                </a:ext>
              </a:extLst>
            </p:cNvPr>
            <p:cNvSpPr/>
            <p:nvPr/>
          </p:nvSpPr>
          <p:spPr>
            <a:xfrm>
              <a:off x="2713445" y="2854835"/>
              <a:ext cx="2011306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Hosted in SharePoint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Provides context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pre-fetch 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EDEBF9-274F-4BF0-B6F5-A5F074BCD45F}"/>
                </a:ext>
              </a:extLst>
            </p:cNvPr>
            <p:cNvSpPr/>
            <p:nvPr/>
          </p:nvSpPr>
          <p:spPr bwMode="auto">
            <a:xfrm>
              <a:off x="2629978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Boot Loader</a:t>
              </a:r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E0C8C31E-C89E-4F6D-BDB0-9FF05F0ADA4E}"/>
                </a:ext>
              </a:extLst>
            </p:cNvPr>
            <p:cNvSpPr/>
            <p:nvPr/>
          </p:nvSpPr>
          <p:spPr>
            <a:xfrm rot="5400000">
              <a:off x="3562272" y="1636095"/>
              <a:ext cx="286446" cy="2151033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870C2E-918C-44BD-BFAC-D86B49C2BE22}"/>
              </a:ext>
            </a:extLst>
          </p:cNvPr>
          <p:cNvGrpSpPr/>
          <p:nvPr/>
        </p:nvGrpSpPr>
        <p:grpSpPr>
          <a:xfrm>
            <a:off x="7528229" y="1859744"/>
            <a:ext cx="2098038" cy="1563821"/>
            <a:chOff x="5073181" y="1916158"/>
            <a:chExt cx="2098336" cy="15640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8FF350-1690-4375-BAD2-825E397742B6}"/>
                </a:ext>
              </a:extLst>
            </p:cNvPr>
            <p:cNvSpPr/>
            <p:nvPr/>
          </p:nvSpPr>
          <p:spPr bwMode="auto">
            <a:xfrm>
              <a:off x="5073182" y="1916158"/>
              <a:ext cx="2098335" cy="64930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Client Runtime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9AE8643-8054-4240-BCD7-7A75E1B1F601}"/>
                </a:ext>
              </a:extLst>
            </p:cNvPr>
            <p:cNvSpPr/>
            <p:nvPr/>
          </p:nvSpPr>
          <p:spPr>
            <a:xfrm>
              <a:off x="5148470" y="2822713"/>
              <a:ext cx="1953184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TypeScript libraries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Handles load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Handles execution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A6AD22B2-C29E-48BD-86D2-7BE5677ABFEB}"/>
                </a:ext>
              </a:extLst>
            </p:cNvPr>
            <p:cNvSpPr/>
            <p:nvPr/>
          </p:nvSpPr>
          <p:spPr>
            <a:xfrm rot="5400000">
              <a:off x="5988070" y="1639266"/>
              <a:ext cx="268558" cy="2098335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2F9ECF-C7D9-40AF-B76F-27C49D07D648}"/>
              </a:ext>
            </a:extLst>
          </p:cNvPr>
          <p:cNvGrpSpPr/>
          <p:nvPr/>
        </p:nvGrpSpPr>
        <p:grpSpPr>
          <a:xfrm>
            <a:off x="6054003" y="4427262"/>
            <a:ext cx="2150729" cy="1552370"/>
            <a:chOff x="7410990" y="1946900"/>
            <a:chExt cx="2151034" cy="15525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D40A2E-1A4B-4AD1-B593-481635E1161D}"/>
                </a:ext>
              </a:extLst>
            </p:cNvPr>
            <p:cNvSpPr/>
            <p:nvPr/>
          </p:nvSpPr>
          <p:spPr bwMode="auto">
            <a:xfrm>
              <a:off x="7410990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HttpClients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7CCFAB-626A-4AE0-9B24-3A006D884192}"/>
                </a:ext>
              </a:extLst>
            </p:cNvPr>
            <p:cNvSpPr/>
            <p:nvPr/>
          </p:nvSpPr>
          <p:spPr>
            <a:xfrm>
              <a:off x="7424591" y="2854835"/>
              <a:ext cx="2011306" cy="644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Makes calls to SharePoint,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Graph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3"/>
                </a:rPr>
                <a:t>AAD protected APIs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general Http requests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2411F33B-67B4-4E53-A3A2-377842824847}"/>
                </a:ext>
              </a:extLst>
            </p:cNvPr>
            <p:cNvSpPr/>
            <p:nvPr/>
          </p:nvSpPr>
          <p:spPr>
            <a:xfrm rot="5400000">
              <a:off x="8345549" y="1638363"/>
              <a:ext cx="286448" cy="2146500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9B6201-EF07-4D5C-A1BB-7402988E02AA}"/>
              </a:ext>
            </a:extLst>
          </p:cNvPr>
          <p:cNvGrpSpPr/>
          <p:nvPr/>
        </p:nvGrpSpPr>
        <p:grpSpPr>
          <a:xfrm>
            <a:off x="952931" y="1863800"/>
            <a:ext cx="2150730" cy="1565200"/>
            <a:chOff x="9801495" y="1946901"/>
            <a:chExt cx="2151035" cy="15654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9FC327-732E-4832-8A82-8521E4769194}"/>
                </a:ext>
              </a:extLst>
            </p:cNvPr>
            <p:cNvSpPr/>
            <p:nvPr/>
          </p:nvSpPr>
          <p:spPr bwMode="auto">
            <a:xfrm>
              <a:off x="9801496" y="1946901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Developer Toolchain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A4D84A-3C3C-49B5-A8F4-C91580A6BDFD}"/>
                </a:ext>
              </a:extLst>
            </p:cNvPr>
            <p:cNvSpPr/>
            <p:nvPr/>
          </p:nvSpPr>
          <p:spPr>
            <a:xfrm>
              <a:off x="9810564" y="2854835"/>
              <a:ext cx="2011306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Integrated in Yeoman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IDE agnostic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Uses Node and NPM</a:t>
              </a: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E061DDFC-4052-477A-BF54-22306A8873E7}"/>
                </a:ext>
              </a:extLst>
            </p:cNvPr>
            <p:cNvSpPr/>
            <p:nvPr/>
          </p:nvSpPr>
          <p:spPr>
            <a:xfrm rot="5400000">
              <a:off x="10733789" y="1636095"/>
              <a:ext cx="286446" cy="2151034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1121F9-9FB5-45DD-8D5E-BEF1FC61A9CF}"/>
              </a:ext>
            </a:extLst>
          </p:cNvPr>
          <p:cNvGrpSpPr/>
          <p:nvPr/>
        </p:nvGrpSpPr>
        <p:grpSpPr>
          <a:xfrm>
            <a:off x="3853986" y="4427263"/>
            <a:ext cx="2150729" cy="1565201"/>
            <a:chOff x="7410990" y="1946900"/>
            <a:chExt cx="2151034" cy="15654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A37178-44D1-47AD-A7AF-881EBB9EC246}"/>
                </a:ext>
              </a:extLst>
            </p:cNvPr>
            <p:cNvSpPr/>
            <p:nvPr/>
          </p:nvSpPr>
          <p:spPr bwMode="auto">
            <a:xfrm>
              <a:off x="7410990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Authentication Pipeline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86B7EF-5A30-409B-9DEE-10EF867BD712}"/>
                </a:ext>
              </a:extLst>
            </p:cNvPr>
            <p:cNvSpPr/>
            <p:nvPr/>
          </p:nvSpPr>
          <p:spPr>
            <a:xfrm>
              <a:off x="7424591" y="2854835"/>
              <a:ext cx="2011306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Gives access to Web APIs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Serves AAD access tokens</a:t>
              </a:r>
            </a:p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Wraps to ADAL.js</a:t>
              </a:r>
            </a:p>
          </p:txBody>
        </p: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6C29A6AC-2E59-4745-AD96-787A862FC93A}"/>
                </a:ext>
              </a:extLst>
            </p:cNvPr>
            <p:cNvSpPr/>
            <p:nvPr/>
          </p:nvSpPr>
          <p:spPr>
            <a:xfrm rot="5400000">
              <a:off x="8345549" y="1638363"/>
              <a:ext cx="286448" cy="2146500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DE839D-DD3C-4C75-B0B7-F11E23A9A05C}"/>
              </a:ext>
            </a:extLst>
          </p:cNvPr>
          <p:cNvGrpSpPr/>
          <p:nvPr/>
        </p:nvGrpSpPr>
        <p:grpSpPr>
          <a:xfrm>
            <a:off x="8267620" y="4427262"/>
            <a:ext cx="2150729" cy="1552370"/>
            <a:chOff x="7410990" y="1946900"/>
            <a:chExt cx="2151034" cy="155259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DA3464-8591-4EE4-8F5F-BD17B92A59A9}"/>
                </a:ext>
              </a:extLst>
            </p:cNvPr>
            <p:cNvSpPr/>
            <p:nvPr/>
          </p:nvSpPr>
          <p:spPr bwMode="auto">
            <a:xfrm>
              <a:off x="7410990" y="1946900"/>
              <a:ext cx="2151034" cy="61856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Contextual Information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53C9A3-E01B-4179-B424-3D2CAB0ECBB6}"/>
                </a:ext>
              </a:extLst>
            </p:cNvPr>
            <p:cNvSpPr/>
            <p:nvPr/>
          </p:nvSpPr>
          <p:spPr>
            <a:xfrm>
              <a:off x="7424591" y="2854835"/>
              <a:ext cx="2011306" cy="644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Information on things like the current user, site, page, web, teams channel, etc.</a:t>
              </a:r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41FFAAEB-536F-4E60-8EB5-9375F131CBFE}"/>
                </a:ext>
              </a:extLst>
            </p:cNvPr>
            <p:cNvSpPr/>
            <p:nvPr/>
          </p:nvSpPr>
          <p:spPr>
            <a:xfrm rot="5400000">
              <a:off x="8345549" y="1638363"/>
              <a:ext cx="286448" cy="2146500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5905964B-D1BB-4CF3-BE95-6C7E351B441D}"/>
              </a:ext>
            </a:extLst>
          </p:cNvPr>
          <p:cNvSpPr/>
          <p:nvPr/>
        </p:nvSpPr>
        <p:spPr>
          <a:xfrm rot="16200000" flipV="1">
            <a:off x="6836907" y="740647"/>
            <a:ext cx="576273" cy="6514916"/>
          </a:xfrm>
          <a:prstGeom prst="rightBrace">
            <a:avLst>
              <a:gd name="adj1" fmla="val 8333"/>
              <a:gd name="adj2" fmla="val 31807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8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6481"/>
      </a:accent1>
      <a:accent2>
        <a:srgbClr val="ED7D31"/>
      </a:accent2>
      <a:accent3>
        <a:srgbClr val="DD304D"/>
      </a:accent3>
      <a:accent4>
        <a:srgbClr val="FFCC00"/>
      </a:accent4>
      <a:accent5>
        <a:srgbClr val="5B9BD5"/>
      </a:accent5>
      <a:accent6>
        <a:srgbClr val="A7BB38"/>
      </a:accent6>
      <a:hlink>
        <a:srgbClr val="016481"/>
      </a:hlink>
      <a:folHlink>
        <a:srgbClr val="01648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8d-SPS-Milan" id="{FC74B7B1-F697-3047-81BF-763FFCACF467}" vid="{F377FDBE-2163-E44A-8175-DCA375369C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30A49E67315444B800D5B746873835" ma:contentTypeVersion="8" ma:contentTypeDescription="Create a new document." ma:contentTypeScope="" ma:versionID="fa6a3589a3b447685c0c9cc1aacd044e">
  <xsd:schema xmlns:xsd="http://www.w3.org/2001/XMLSchema" xmlns:xs="http://www.w3.org/2001/XMLSchema" xmlns:p="http://schemas.microsoft.com/office/2006/metadata/properties" xmlns:ns2="8eab044e-068d-4dae-80db-d532b295af2e" targetNamespace="http://schemas.microsoft.com/office/2006/metadata/properties" ma:root="true" ma:fieldsID="129beb74775c131dc14e0222fee05eb3" ns2:_="">
    <xsd:import namespace="8eab044e-068d-4dae-80db-d532b295a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ab044e-068d-4dae-80db-d532b295a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015D89-5ABC-421F-840A-D7EA1D4CC1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ab044e-068d-4dae-80db-d532b295a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5E8396-3AA8-422F-9FFC-054F2F410E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73FD11-6FE7-43DB-8F12-EE709AF1E1C2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8eab044e-068d-4dae-80db-d532b295af2e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6963</TotalTime>
  <Words>1211</Words>
  <Application>Microsoft Macintosh PowerPoint</Application>
  <PresentationFormat>Widescreen</PresentationFormat>
  <Paragraphs>282</Paragraphs>
  <Slides>22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 Black</vt:lpstr>
      <vt:lpstr>Calibri</vt:lpstr>
      <vt:lpstr>Futura</vt:lpstr>
      <vt:lpstr>Futura Book</vt:lpstr>
      <vt:lpstr>Futura Medium</vt:lpstr>
      <vt:lpstr>Myriad Pro Cond</vt:lpstr>
      <vt:lpstr>Segoe UI</vt:lpstr>
      <vt:lpstr>Segoe UI Semibold</vt:lpstr>
      <vt:lpstr>Wingdings</vt:lpstr>
      <vt:lpstr>Office Theme</vt:lpstr>
      <vt:lpstr>Using the SharePoint Framework (SPFx) - stefan Bauer</vt:lpstr>
      <vt:lpstr>What is SharePoint Framework?</vt:lpstr>
      <vt:lpstr>PowerPoint Presentation</vt:lpstr>
      <vt:lpstr>SPFx Component Types</vt:lpstr>
      <vt:lpstr>SharePoint Framework Extensions</vt:lpstr>
      <vt:lpstr>SharePoint Framework Architecture</vt:lpstr>
      <vt:lpstr>Developer Toolchain</vt:lpstr>
      <vt:lpstr>DeMO</vt:lpstr>
      <vt:lpstr>SharePoint Framework Architecture</vt:lpstr>
      <vt:lpstr>SPFx Hosted Scenarios</vt:lpstr>
      <vt:lpstr>DeMO</vt:lpstr>
      <vt:lpstr>SharePoint Framework Evolves Constantly</vt:lpstr>
      <vt:lpstr>The Road Ahead – SPFx 1.10 Release </vt:lpstr>
      <vt:lpstr>1.10 Feature Set Recap</vt:lpstr>
      <vt:lpstr>PowerPoint Presentation</vt:lpstr>
      <vt:lpstr>PowerPoint Presentation</vt:lpstr>
      <vt:lpstr>Microsoft 365 Platform - Ignite </vt:lpstr>
      <vt:lpstr>DeMO</vt:lpstr>
      <vt:lpstr>PowerPoint Presentation</vt:lpstr>
      <vt:lpstr>PowerPoint Presentation</vt:lpstr>
      <vt:lpstr>Roadmap: Developer platform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Bauer</dc:creator>
  <cp:lastModifiedBy>Stefan Bauer</cp:lastModifiedBy>
  <cp:revision>206</cp:revision>
  <cp:lastPrinted>2018-01-27T16:01:16Z</cp:lastPrinted>
  <dcterms:created xsi:type="dcterms:W3CDTF">2017-09-23T18:50:02Z</dcterms:created>
  <dcterms:modified xsi:type="dcterms:W3CDTF">2019-11-30T08:29:33Z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0x010100D530A49E67315444B800D5B746873835</vt:lpwstr>
  </property>
</Properties>
</file>